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notesMasterIdLst>
    <p:notesMasterId r:id="rId26"/>
  </p:notesMasterIdLst>
  <p:handoutMasterIdLst>
    <p:handoutMasterId r:id="rId27"/>
  </p:handoutMasterIdLst>
  <p:sldIdLst>
    <p:sldId id="293" r:id="rId5"/>
    <p:sldId id="278" r:id="rId6"/>
    <p:sldId id="287" r:id="rId7"/>
    <p:sldId id="272" r:id="rId8"/>
    <p:sldId id="279" r:id="rId9"/>
    <p:sldId id="318" r:id="rId10"/>
    <p:sldId id="302" r:id="rId11"/>
    <p:sldId id="313" r:id="rId12"/>
    <p:sldId id="314" r:id="rId13"/>
    <p:sldId id="308" r:id="rId14"/>
    <p:sldId id="316" r:id="rId15"/>
    <p:sldId id="275" r:id="rId16"/>
    <p:sldId id="257" r:id="rId17"/>
    <p:sldId id="317" r:id="rId18"/>
    <p:sldId id="303" r:id="rId19"/>
    <p:sldId id="307" r:id="rId20"/>
    <p:sldId id="284" r:id="rId21"/>
    <p:sldId id="309" r:id="rId22"/>
    <p:sldId id="291" r:id="rId23"/>
    <p:sldId id="292" r:id="rId24"/>
    <p:sldId id="256" r:id="rId25"/>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lsie Nakasone" initials="CN" lastIdx="8" clrIdx="0">
    <p:extLst>
      <p:ext uri="{19B8F6BF-5375-455C-9EA6-DF929625EA0E}">
        <p15:presenceInfo xmlns:p15="http://schemas.microsoft.com/office/powerpoint/2012/main" userId="7b203a89eb6a5b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89800"/>
    <a:srgbClr val="FFD889"/>
    <a:srgbClr val="FEFEB0"/>
    <a:srgbClr val="2683C6"/>
    <a:srgbClr val="5585BE"/>
    <a:srgbClr val="1CA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4" autoAdjust="0"/>
    <p:restoredTop sz="63892" autoAdjust="0"/>
  </p:normalViewPr>
  <p:slideViewPr>
    <p:cSldViewPr>
      <p:cViewPr varScale="1">
        <p:scale>
          <a:sx n="73" d="100"/>
          <a:sy n="73" d="100"/>
        </p:scale>
        <p:origin x="1746" y="60"/>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lsie Nakasone" userId="7b203a89eb6a5bab" providerId="LiveId" clId="{FED0A188-8338-4D10-BDA7-C61BC61F8C08}"/>
    <pc:docChg chg="custSel modSld">
      <pc:chgData name="Chelsie Nakasone" userId="7b203a89eb6a5bab" providerId="LiveId" clId="{FED0A188-8338-4D10-BDA7-C61BC61F8C08}" dt="2024-12-12T18:29:21.050" v="253" actId="20577"/>
      <pc:docMkLst>
        <pc:docMk/>
      </pc:docMkLst>
      <pc:sldChg chg="addSp delSp modSp">
        <pc:chgData name="Chelsie Nakasone" userId="7b203a89eb6a5bab" providerId="LiveId" clId="{FED0A188-8338-4D10-BDA7-C61BC61F8C08}" dt="2024-12-11T18:33:55.514" v="1"/>
        <pc:sldMkLst>
          <pc:docMk/>
          <pc:sldMk cId="1892637102" sldId="279"/>
        </pc:sldMkLst>
        <pc:picChg chg="add del mod">
          <ac:chgData name="Chelsie Nakasone" userId="7b203a89eb6a5bab" providerId="LiveId" clId="{FED0A188-8338-4D10-BDA7-C61BC61F8C08}" dt="2024-12-11T18:33:55.514" v="1"/>
          <ac:picMkLst>
            <pc:docMk/>
            <pc:sldMk cId="1892637102" sldId="279"/>
            <ac:picMk id="3" creationId="{B4522B98-A6FD-750B-A8A1-D53806A19690}"/>
          </ac:picMkLst>
        </pc:picChg>
        <pc:picChg chg="add mod">
          <ac:chgData name="Chelsie Nakasone" userId="7b203a89eb6a5bab" providerId="LiveId" clId="{FED0A188-8338-4D10-BDA7-C61BC61F8C08}" dt="2024-12-11T18:33:55.514" v="1"/>
          <ac:picMkLst>
            <pc:docMk/>
            <pc:sldMk cId="1892637102" sldId="279"/>
            <ac:picMk id="5" creationId="{6AF745E5-9D00-D0B3-7AA9-6BF0C9076BD6}"/>
          </ac:picMkLst>
        </pc:picChg>
        <pc:picChg chg="del">
          <ac:chgData name="Chelsie Nakasone" userId="7b203a89eb6a5bab" providerId="LiveId" clId="{FED0A188-8338-4D10-BDA7-C61BC61F8C08}" dt="2024-12-11T18:30:22.226" v="0"/>
          <ac:picMkLst>
            <pc:docMk/>
            <pc:sldMk cId="1892637102" sldId="279"/>
            <ac:picMk id="12" creationId="{30531595-1488-1D9A-4223-46D655FF52A2}"/>
          </ac:picMkLst>
        </pc:picChg>
      </pc:sldChg>
      <pc:sldChg chg="addSp delSp modSp modNotesTx">
        <pc:chgData name="Chelsie Nakasone" userId="7b203a89eb6a5bab" providerId="LiveId" clId="{FED0A188-8338-4D10-BDA7-C61BC61F8C08}" dt="2024-12-12T18:29:21.050" v="253" actId="20577"/>
        <pc:sldMkLst>
          <pc:docMk/>
          <pc:sldMk cId="1014763090" sldId="291"/>
        </pc:sldMkLst>
        <pc:picChg chg="add del mod">
          <ac:chgData name="Chelsie Nakasone" userId="7b203a89eb6a5bab" providerId="LiveId" clId="{FED0A188-8338-4D10-BDA7-C61BC61F8C08}" dt="2024-12-12T18:28:15.958" v="8"/>
          <ac:picMkLst>
            <pc:docMk/>
            <pc:sldMk cId="1014763090" sldId="291"/>
            <ac:picMk id="2" creationId="{BC846D63-E8D5-5A78-C002-8547AFAF464B}"/>
          </ac:picMkLst>
        </pc:picChg>
        <pc:picChg chg="del">
          <ac:chgData name="Chelsie Nakasone" userId="7b203a89eb6a5bab" providerId="LiveId" clId="{FED0A188-8338-4D10-BDA7-C61BC61F8C08}" dt="2024-12-11T18:47:51.247" v="7"/>
          <ac:picMkLst>
            <pc:docMk/>
            <pc:sldMk cId="1014763090" sldId="291"/>
            <ac:picMk id="3" creationId="{3CBAD1DA-B18A-5CD2-0896-56551E99FDA0}"/>
          </ac:picMkLst>
        </pc:picChg>
        <pc:picChg chg="add mod">
          <ac:chgData name="Chelsie Nakasone" userId="7b203a89eb6a5bab" providerId="LiveId" clId="{FED0A188-8338-4D10-BDA7-C61BC61F8C08}" dt="2024-12-12T18:28:15.958" v="8"/>
          <ac:picMkLst>
            <pc:docMk/>
            <pc:sldMk cId="1014763090" sldId="291"/>
            <ac:picMk id="5" creationId="{18F2C957-4E91-7E09-F3BF-B4239958DD62}"/>
          </ac:picMkLst>
        </pc:picChg>
      </pc:sldChg>
      <pc:sldChg chg="addSp delSp modSp">
        <pc:chgData name="Chelsie Nakasone" userId="7b203a89eb6a5bab" providerId="LiveId" clId="{FED0A188-8338-4D10-BDA7-C61BC61F8C08}" dt="2024-12-11T18:47:14.800" v="6"/>
        <pc:sldMkLst>
          <pc:docMk/>
          <pc:sldMk cId="1043780426" sldId="317"/>
        </pc:sldMkLst>
        <pc:picChg chg="add del mod">
          <ac:chgData name="Chelsie Nakasone" userId="7b203a89eb6a5bab" providerId="LiveId" clId="{FED0A188-8338-4D10-BDA7-C61BC61F8C08}" dt="2024-12-11T18:41:09.612" v="4"/>
          <ac:picMkLst>
            <pc:docMk/>
            <pc:sldMk cId="1043780426" sldId="317"/>
            <ac:picMk id="2" creationId="{5519008C-B3D9-5FBD-996F-6FDBBE2E4A06}"/>
          </ac:picMkLst>
        </pc:picChg>
        <pc:picChg chg="add del mod">
          <ac:chgData name="Chelsie Nakasone" userId="7b203a89eb6a5bab" providerId="LiveId" clId="{FED0A188-8338-4D10-BDA7-C61BC61F8C08}" dt="2024-12-11T18:43:45.349" v="5"/>
          <ac:picMkLst>
            <pc:docMk/>
            <pc:sldMk cId="1043780426" sldId="317"/>
            <ac:picMk id="3" creationId="{998034E0-7EC0-9FD0-C414-1A321F19978A}"/>
          </ac:picMkLst>
        </pc:picChg>
        <pc:picChg chg="add del mod">
          <ac:chgData name="Chelsie Nakasone" userId="7b203a89eb6a5bab" providerId="LiveId" clId="{FED0A188-8338-4D10-BDA7-C61BC61F8C08}" dt="2024-12-11T18:47:14.800" v="6"/>
          <ac:picMkLst>
            <pc:docMk/>
            <pc:sldMk cId="1043780426" sldId="317"/>
            <ac:picMk id="6" creationId="{407DF7F7-834F-06C2-4D99-9FF879727CB8}"/>
          </ac:picMkLst>
        </pc:picChg>
        <pc:picChg chg="add mod">
          <ac:chgData name="Chelsie Nakasone" userId="7b203a89eb6a5bab" providerId="LiveId" clId="{FED0A188-8338-4D10-BDA7-C61BC61F8C08}" dt="2024-12-11T18:47:14.800" v="6"/>
          <ac:picMkLst>
            <pc:docMk/>
            <pc:sldMk cId="1043780426" sldId="317"/>
            <ac:picMk id="7" creationId="{9AF9737F-60CA-53B9-1471-C2E379A82F7E}"/>
          </ac:picMkLst>
        </pc:picChg>
        <pc:picChg chg="del">
          <ac:chgData name="Chelsie Nakasone" userId="7b203a89eb6a5bab" providerId="LiveId" clId="{FED0A188-8338-4D10-BDA7-C61BC61F8C08}" dt="2024-12-11T18:38:16.828" v="3"/>
          <ac:picMkLst>
            <pc:docMk/>
            <pc:sldMk cId="1043780426" sldId="317"/>
            <ac:picMk id="12" creationId="{E3471F98-1791-A31D-CCC2-D2A16B7EA030}"/>
          </ac:picMkLst>
        </pc:picChg>
      </pc:sldChg>
      <pc:sldChg chg="addSp delSp modSp">
        <pc:chgData name="Chelsie Nakasone" userId="7b203a89eb6a5bab" providerId="LiveId" clId="{FED0A188-8338-4D10-BDA7-C61BC61F8C08}" dt="2024-12-11T18:34:55.404" v="2"/>
        <pc:sldMkLst>
          <pc:docMk/>
          <pc:sldMk cId="1832834058" sldId="318"/>
        </pc:sldMkLst>
        <pc:picChg chg="add del mod">
          <ac:chgData name="Chelsie Nakasone" userId="7b203a89eb6a5bab" providerId="LiveId" clId="{FED0A188-8338-4D10-BDA7-C61BC61F8C08}" dt="2024-12-11T18:34:55.404" v="2"/>
          <ac:picMkLst>
            <pc:docMk/>
            <pc:sldMk cId="1832834058" sldId="318"/>
            <ac:picMk id="2" creationId="{E783A415-055B-86E5-E1D2-1DAB94CED514}"/>
          </ac:picMkLst>
        </pc:picChg>
        <pc:picChg chg="add mod">
          <ac:chgData name="Chelsie Nakasone" userId="7b203a89eb6a5bab" providerId="LiveId" clId="{FED0A188-8338-4D10-BDA7-C61BC61F8C08}" dt="2024-12-11T18:34:55.404" v="2"/>
          <ac:picMkLst>
            <pc:docMk/>
            <pc:sldMk cId="1832834058" sldId="318"/>
            <ac:picMk id="3" creationId="{7F5A507A-F116-9E12-5526-9E562D2191F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FB6970-B6B2-407D-A7A0-48BBDCD6D08B}"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12BC70D2-874A-4492-A3B4-B33D6AF034D0}">
      <dgm:prSet phldrT="[Text]" custT="1"/>
      <dgm:spPr>
        <a:solidFill>
          <a:schemeClr val="accent6">
            <a:lumMod val="75000"/>
          </a:schemeClr>
        </a:solidFill>
        <a:ln>
          <a:solidFill>
            <a:schemeClr val="tx1"/>
          </a:solidFill>
        </a:ln>
      </dgm:spPr>
      <dgm:t>
        <a:bodyPr/>
        <a:lstStyle/>
        <a:p>
          <a:r>
            <a:rPr lang="en-US" sz="2400" dirty="0"/>
            <a:t>State Water Resources Control Board </a:t>
          </a:r>
        </a:p>
        <a:p>
          <a:r>
            <a:rPr lang="en-US" sz="2400" dirty="0"/>
            <a:t>(Regulatory)</a:t>
          </a:r>
        </a:p>
      </dgm:t>
    </dgm:pt>
    <dgm:pt modelId="{E3E16819-7261-45D6-BE46-E262697DC98B}" type="parTrans" cxnId="{6281E9D7-DAA2-46B7-98C3-0C884E96CAF6}">
      <dgm:prSet/>
      <dgm:spPr/>
      <dgm:t>
        <a:bodyPr/>
        <a:lstStyle/>
        <a:p>
          <a:endParaRPr lang="en-US"/>
        </a:p>
      </dgm:t>
    </dgm:pt>
    <dgm:pt modelId="{079375DB-34D2-456C-91E5-BD291449950E}" type="sibTrans" cxnId="{6281E9D7-DAA2-46B7-98C3-0C884E96CAF6}">
      <dgm:prSet/>
      <dgm:spPr>
        <a:ln>
          <a:solidFill>
            <a:schemeClr val="tx1">
              <a:alpha val="90000"/>
            </a:schemeClr>
          </a:solidFill>
        </a:ln>
      </dgm:spPr>
      <dgm:t>
        <a:bodyPr/>
        <a:lstStyle/>
        <a:p>
          <a:endParaRPr lang="en-US"/>
        </a:p>
      </dgm:t>
    </dgm:pt>
    <dgm:pt modelId="{2AE0FA80-63A6-4DC9-A3CA-35EE8D255F34}">
      <dgm:prSet phldrT="[Text]" custT="1"/>
      <dgm:spPr>
        <a:solidFill>
          <a:schemeClr val="accent3">
            <a:lumMod val="75000"/>
          </a:schemeClr>
        </a:solidFill>
        <a:ln>
          <a:solidFill>
            <a:schemeClr val="tx1"/>
          </a:solidFill>
        </a:ln>
      </dgm:spPr>
      <dgm:t>
        <a:bodyPr/>
        <a:lstStyle/>
        <a:p>
          <a:r>
            <a:rPr lang="en-US" sz="2400" dirty="0"/>
            <a:t>Sacramento Valley Water Quality Coalition/NCWA</a:t>
          </a:r>
        </a:p>
        <a:p>
          <a:r>
            <a:rPr lang="en-US" sz="2400" dirty="0"/>
            <a:t> (Non-regulatory)</a:t>
          </a:r>
        </a:p>
      </dgm:t>
    </dgm:pt>
    <dgm:pt modelId="{7507570E-279D-4F1C-B587-072FCBE35722}" type="parTrans" cxnId="{B845B91E-9577-4D5D-8977-8C7A77E9B4FF}">
      <dgm:prSet/>
      <dgm:spPr/>
      <dgm:t>
        <a:bodyPr/>
        <a:lstStyle/>
        <a:p>
          <a:endParaRPr lang="en-US"/>
        </a:p>
      </dgm:t>
    </dgm:pt>
    <dgm:pt modelId="{7219FE7E-E13A-4B9F-9725-9C37269B4A2C}" type="sibTrans" cxnId="{B845B91E-9577-4D5D-8977-8C7A77E9B4FF}">
      <dgm:prSet/>
      <dgm:spPr>
        <a:ln>
          <a:solidFill>
            <a:schemeClr val="tx1">
              <a:alpha val="90000"/>
            </a:schemeClr>
          </a:solidFill>
        </a:ln>
      </dgm:spPr>
      <dgm:t>
        <a:bodyPr/>
        <a:lstStyle/>
        <a:p>
          <a:endParaRPr lang="en-US"/>
        </a:p>
      </dgm:t>
    </dgm:pt>
    <dgm:pt modelId="{8194B847-EB0A-4677-9387-053B6CBF8376}">
      <dgm:prSet phldrT="[Text]" custT="1"/>
      <dgm:spPr>
        <a:solidFill>
          <a:schemeClr val="bg2">
            <a:lumMod val="75000"/>
          </a:schemeClr>
        </a:solidFill>
        <a:ln>
          <a:solidFill>
            <a:schemeClr val="tx1"/>
          </a:solidFill>
        </a:ln>
      </dgm:spPr>
      <dgm:t>
        <a:bodyPr/>
        <a:lstStyle/>
        <a:p>
          <a:r>
            <a:rPr lang="en-US" sz="2400" dirty="0"/>
            <a:t>Landowner</a:t>
          </a:r>
          <a:endParaRPr lang="en-US" sz="1800" dirty="0"/>
        </a:p>
      </dgm:t>
    </dgm:pt>
    <dgm:pt modelId="{A787341F-44E8-4CF4-9C63-1D9B630D7A57}" type="parTrans" cxnId="{B81978E0-6EC9-4575-9ECC-664DBBE4EAD9}">
      <dgm:prSet/>
      <dgm:spPr/>
      <dgm:t>
        <a:bodyPr/>
        <a:lstStyle/>
        <a:p>
          <a:endParaRPr lang="en-US"/>
        </a:p>
      </dgm:t>
    </dgm:pt>
    <dgm:pt modelId="{D80B3EF2-1DEA-48C0-8639-AB8EE912E17C}" type="sibTrans" cxnId="{B81978E0-6EC9-4575-9ECC-664DBBE4EAD9}">
      <dgm:prSet/>
      <dgm:spPr/>
      <dgm:t>
        <a:bodyPr/>
        <a:lstStyle/>
        <a:p>
          <a:endParaRPr lang="en-US"/>
        </a:p>
      </dgm:t>
    </dgm:pt>
    <dgm:pt modelId="{BC402604-321A-4C30-94D9-91C296FC5403}">
      <dgm:prSet phldrT="[Text]" custT="1"/>
      <dgm:spPr>
        <a:solidFill>
          <a:schemeClr val="accent1">
            <a:lumMod val="75000"/>
          </a:schemeClr>
        </a:solidFill>
        <a:ln>
          <a:solidFill>
            <a:schemeClr val="tx1"/>
          </a:solidFill>
        </a:ln>
      </dgm:spPr>
      <dgm:t>
        <a:bodyPr/>
        <a:lstStyle/>
        <a:p>
          <a:r>
            <a:rPr lang="en-US" sz="2400" dirty="0"/>
            <a:t>Central Valley Regional Water Quality Control Board </a:t>
          </a:r>
        </a:p>
        <a:p>
          <a:r>
            <a:rPr lang="en-US" sz="2400" dirty="0"/>
            <a:t>(Regulatory)</a:t>
          </a:r>
        </a:p>
      </dgm:t>
    </dgm:pt>
    <dgm:pt modelId="{060A7256-1E83-4737-93C5-C20F28F2D9A0}" type="parTrans" cxnId="{E2FE21EE-B9E8-4398-A49A-15E45E3EDA6B}">
      <dgm:prSet/>
      <dgm:spPr/>
      <dgm:t>
        <a:bodyPr/>
        <a:lstStyle/>
        <a:p>
          <a:endParaRPr lang="en-US"/>
        </a:p>
      </dgm:t>
    </dgm:pt>
    <dgm:pt modelId="{C1A77D8E-9530-4E98-81CA-5A5E9021EE41}" type="sibTrans" cxnId="{E2FE21EE-B9E8-4398-A49A-15E45E3EDA6B}">
      <dgm:prSet/>
      <dgm:spPr>
        <a:ln>
          <a:solidFill>
            <a:schemeClr val="tx1">
              <a:alpha val="90000"/>
            </a:schemeClr>
          </a:solidFill>
        </a:ln>
      </dgm:spPr>
      <dgm:t>
        <a:bodyPr/>
        <a:lstStyle/>
        <a:p>
          <a:endParaRPr lang="en-US"/>
        </a:p>
      </dgm:t>
    </dgm:pt>
    <dgm:pt modelId="{4D6F6094-20F8-4CF9-9B84-9A064780C494}" type="pres">
      <dgm:prSet presAssocID="{6BFB6970-B6B2-407D-A7A0-48BBDCD6D08B}" presName="outerComposite" presStyleCnt="0">
        <dgm:presLayoutVars>
          <dgm:chMax val="5"/>
          <dgm:dir/>
          <dgm:resizeHandles val="exact"/>
        </dgm:presLayoutVars>
      </dgm:prSet>
      <dgm:spPr/>
    </dgm:pt>
    <dgm:pt modelId="{B876163C-6B63-4C52-A6B2-E9921588669A}" type="pres">
      <dgm:prSet presAssocID="{6BFB6970-B6B2-407D-A7A0-48BBDCD6D08B}" presName="dummyMaxCanvas" presStyleCnt="0">
        <dgm:presLayoutVars/>
      </dgm:prSet>
      <dgm:spPr/>
    </dgm:pt>
    <dgm:pt modelId="{7C3593C5-AA3B-47DA-8AEC-70552269096E}" type="pres">
      <dgm:prSet presAssocID="{6BFB6970-B6B2-407D-A7A0-48BBDCD6D08B}" presName="FourNodes_1" presStyleLbl="node1" presStyleIdx="0" presStyleCnt="4" custLinFactNeighborX="-798" custLinFactNeighborY="-1870">
        <dgm:presLayoutVars>
          <dgm:bulletEnabled val="1"/>
        </dgm:presLayoutVars>
      </dgm:prSet>
      <dgm:spPr/>
    </dgm:pt>
    <dgm:pt modelId="{B9540680-D5B4-4C96-ADC5-CA727C6076DD}" type="pres">
      <dgm:prSet presAssocID="{6BFB6970-B6B2-407D-A7A0-48BBDCD6D08B}" presName="FourNodes_2" presStyleLbl="node1" presStyleIdx="1" presStyleCnt="4">
        <dgm:presLayoutVars>
          <dgm:bulletEnabled val="1"/>
        </dgm:presLayoutVars>
      </dgm:prSet>
      <dgm:spPr/>
    </dgm:pt>
    <dgm:pt modelId="{D24EC458-A6D0-4105-A8D4-3285EC140627}" type="pres">
      <dgm:prSet presAssocID="{6BFB6970-B6B2-407D-A7A0-48BBDCD6D08B}" presName="FourNodes_3" presStyleLbl="node1" presStyleIdx="2" presStyleCnt="4">
        <dgm:presLayoutVars>
          <dgm:bulletEnabled val="1"/>
        </dgm:presLayoutVars>
      </dgm:prSet>
      <dgm:spPr/>
    </dgm:pt>
    <dgm:pt modelId="{431996B9-1FB2-44DE-BA67-CBC371FAB10F}" type="pres">
      <dgm:prSet presAssocID="{6BFB6970-B6B2-407D-A7A0-48BBDCD6D08B}" presName="FourNodes_4" presStyleLbl="node1" presStyleIdx="3" presStyleCnt="4">
        <dgm:presLayoutVars>
          <dgm:bulletEnabled val="1"/>
        </dgm:presLayoutVars>
      </dgm:prSet>
      <dgm:spPr/>
    </dgm:pt>
    <dgm:pt modelId="{64C83A17-37A4-4904-A0F4-1CEFE1054D72}" type="pres">
      <dgm:prSet presAssocID="{6BFB6970-B6B2-407D-A7A0-48BBDCD6D08B}" presName="FourConn_1-2" presStyleLbl="fgAccFollowNode1" presStyleIdx="0" presStyleCnt="3">
        <dgm:presLayoutVars>
          <dgm:bulletEnabled val="1"/>
        </dgm:presLayoutVars>
      </dgm:prSet>
      <dgm:spPr/>
    </dgm:pt>
    <dgm:pt modelId="{9BB9F335-D64A-4F8B-82FF-67CAC9DC1A21}" type="pres">
      <dgm:prSet presAssocID="{6BFB6970-B6B2-407D-A7A0-48BBDCD6D08B}" presName="FourConn_2-3" presStyleLbl="fgAccFollowNode1" presStyleIdx="1" presStyleCnt="3">
        <dgm:presLayoutVars>
          <dgm:bulletEnabled val="1"/>
        </dgm:presLayoutVars>
      </dgm:prSet>
      <dgm:spPr/>
    </dgm:pt>
    <dgm:pt modelId="{938CD348-4DA8-403D-B669-702F0EB08027}" type="pres">
      <dgm:prSet presAssocID="{6BFB6970-B6B2-407D-A7A0-48BBDCD6D08B}" presName="FourConn_3-4" presStyleLbl="fgAccFollowNode1" presStyleIdx="2" presStyleCnt="3">
        <dgm:presLayoutVars>
          <dgm:bulletEnabled val="1"/>
        </dgm:presLayoutVars>
      </dgm:prSet>
      <dgm:spPr/>
    </dgm:pt>
    <dgm:pt modelId="{A0C17A88-3BF9-4552-BDCA-D974F4ABB4CE}" type="pres">
      <dgm:prSet presAssocID="{6BFB6970-B6B2-407D-A7A0-48BBDCD6D08B}" presName="FourNodes_1_text" presStyleLbl="node1" presStyleIdx="3" presStyleCnt="4">
        <dgm:presLayoutVars>
          <dgm:bulletEnabled val="1"/>
        </dgm:presLayoutVars>
      </dgm:prSet>
      <dgm:spPr/>
    </dgm:pt>
    <dgm:pt modelId="{C58816F7-B27B-4D21-8937-2792768C88F9}" type="pres">
      <dgm:prSet presAssocID="{6BFB6970-B6B2-407D-A7A0-48BBDCD6D08B}" presName="FourNodes_2_text" presStyleLbl="node1" presStyleIdx="3" presStyleCnt="4">
        <dgm:presLayoutVars>
          <dgm:bulletEnabled val="1"/>
        </dgm:presLayoutVars>
      </dgm:prSet>
      <dgm:spPr/>
    </dgm:pt>
    <dgm:pt modelId="{9A624B0D-F5E6-401F-B69D-E7441DAEE728}" type="pres">
      <dgm:prSet presAssocID="{6BFB6970-B6B2-407D-A7A0-48BBDCD6D08B}" presName="FourNodes_3_text" presStyleLbl="node1" presStyleIdx="3" presStyleCnt="4">
        <dgm:presLayoutVars>
          <dgm:bulletEnabled val="1"/>
        </dgm:presLayoutVars>
      </dgm:prSet>
      <dgm:spPr/>
    </dgm:pt>
    <dgm:pt modelId="{4FC98881-6D62-4367-B9CB-6AAAE612BFFB}" type="pres">
      <dgm:prSet presAssocID="{6BFB6970-B6B2-407D-A7A0-48BBDCD6D08B}" presName="FourNodes_4_text" presStyleLbl="node1" presStyleIdx="3" presStyleCnt="4">
        <dgm:presLayoutVars>
          <dgm:bulletEnabled val="1"/>
        </dgm:presLayoutVars>
      </dgm:prSet>
      <dgm:spPr/>
    </dgm:pt>
  </dgm:ptLst>
  <dgm:cxnLst>
    <dgm:cxn modelId="{2D0A5500-0879-49B8-BF1A-F1C4BF929EBE}" type="presOf" srcId="{079375DB-34D2-456C-91E5-BD291449950E}" destId="{64C83A17-37A4-4904-A0F4-1CEFE1054D72}" srcOrd="0" destOrd="0" presId="urn:microsoft.com/office/officeart/2005/8/layout/vProcess5"/>
    <dgm:cxn modelId="{D27BEF05-A463-453A-B2F7-D3A9348494F2}" type="presOf" srcId="{12BC70D2-874A-4492-A3B4-B33D6AF034D0}" destId="{A0C17A88-3BF9-4552-BDCA-D974F4ABB4CE}" srcOrd="1" destOrd="0" presId="urn:microsoft.com/office/officeart/2005/8/layout/vProcess5"/>
    <dgm:cxn modelId="{2D9B620E-0997-4A4B-9E37-674D75D1AADD}" type="presOf" srcId="{8194B847-EB0A-4677-9387-053B6CBF8376}" destId="{431996B9-1FB2-44DE-BA67-CBC371FAB10F}" srcOrd="0" destOrd="0" presId="urn:microsoft.com/office/officeart/2005/8/layout/vProcess5"/>
    <dgm:cxn modelId="{ED72FE13-536F-4210-B67A-C767F95E5930}" type="presOf" srcId="{12BC70D2-874A-4492-A3B4-B33D6AF034D0}" destId="{7C3593C5-AA3B-47DA-8AEC-70552269096E}" srcOrd="0" destOrd="0" presId="urn:microsoft.com/office/officeart/2005/8/layout/vProcess5"/>
    <dgm:cxn modelId="{B845B91E-9577-4D5D-8977-8C7A77E9B4FF}" srcId="{6BFB6970-B6B2-407D-A7A0-48BBDCD6D08B}" destId="{2AE0FA80-63A6-4DC9-A3CA-35EE8D255F34}" srcOrd="2" destOrd="0" parTransId="{7507570E-279D-4F1C-B587-072FCBE35722}" sibTransId="{7219FE7E-E13A-4B9F-9725-9C37269B4A2C}"/>
    <dgm:cxn modelId="{575BDA37-7CD8-4BC9-A79B-D6EE0CA9457F}" type="presOf" srcId="{7219FE7E-E13A-4B9F-9725-9C37269B4A2C}" destId="{938CD348-4DA8-403D-B669-702F0EB08027}" srcOrd="0" destOrd="0" presId="urn:microsoft.com/office/officeart/2005/8/layout/vProcess5"/>
    <dgm:cxn modelId="{41982C67-650E-41B6-B700-70EE3D883705}" type="presOf" srcId="{BC402604-321A-4C30-94D9-91C296FC5403}" destId="{C58816F7-B27B-4D21-8937-2792768C88F9}" srcOrd="1" destOrd="0" presId="urn:microsoft.com/office/officeart/2005/8/layout/vProcess5"/>
    <dgm:cxn modelId="{2811FF78-10B1-4C76-81D3-3E0F124237E6}" type="presOf" srcId="{2AE0FA80-63A6-4DC9-A3CA-35EE8D255F34}" destId="{D24EC458-A6D0-4105-A8D4-3285EC140627}" srcOrd="0" destOrd="0" presId="urn:microsoft.com/office/officeart/2005/8/layout/vProcess5"/>
    <dgm:cxn modelId="{E7A8F4A1-16D4-4656-A754-4D3111FA00FC}" type="presOf" srcId="{2AE0FA80-63A6-4DC9-A3CA-35EE8D255F34}" destId="{9A624B0D-F5E6-401F-B69D-E7441DAEE728}" srcOrd="1" destOrd="0" presId="urn:microsoft.com/office/officeart/2005/8/layout/vProcess5"/>
    <dgm:cxn modelId="{152230A2-C259-4CAB-9041-2898E5298EE5}" type="presOf" srcId="{C1A77D8E-9530-4E98-81CA-5A5E9021EE41}" destId="{9BB9F335-D64A-4F8B-82FF-67CAC9DC1A21}" srcOrd="0" destOrd="0" presId="urn:microsoft.com/office/officeart/2005/8/layout/vProcess5"/>
    <dgm:cxn modelId="{871BD2C2-D9CB-48F8-B95B-0F34F09CF975}" type="presOf" srcId="{BC402604-321A-4C30-94D9-91C296FC5403}" destId="{B9540680-D5B4-4C96-ADC5-CA727C6076DD}" srcOrd="0" destOrd="0" presId="urn:microsoft.com/office/officeart/2005/8/layout/vProcess5"/>
    <dgm:cxn modelId="{8276D2C4-4B59-46A7-96E9-233A870AC7F8}" type="presOf" srcId="{6BFB6970-B6B2-407D-A7A0-48BBDCD6D08B}" destId="{4D6F6094-20F8-4CF9-9B84-9A064780C494}" srcOrd="0" destOrd="0" presId="urn:microsoft.com/office/officeart/2005/8/layout/vProcess5"/>
    <dgm:cxn modelId="{6281E9D7-DAA2-46B7-98C3-0C884E96CAF6}" srcId="{6BFB6970-B6B2-407D-A7A0-48BBDCD6D08B}" destId="{12BC70D2-874A-4492-A3B4-B33D6AF034D0}" srcOrd="0" destOrd="0" parTransId="{E3E16819-7261-45D6-BE46-E262697DC98B}" sibTransId="{079375DB-34D2-456C-91E5-BD291449950E}"/>
    <dgm:cxn modelId="{B81978E0-6EC9-4575-9ECC-664DBBE4EAD9}" srcId="{6BFB6970-B6B2-407D-A7A0-48BBDCD6D08B}" destId="{8194B847-EB0A-4677-9387-053B6CBF8376}" srcOrd="3" destOrd="0" parTransId="{A787341F-44E8-4CF4-9C63-1D9B630D7A57}" sibTransId="{D80B3EF2-1DEA-48C0-8639-AB8EE912E17C}"/>
    <dgm:cxn modelId="{0F4D9EEC-12AA-43E3-84FC-54A1350FE8F2}" type="presOf" srcId="{8194B847-EB0A-4677-9387-053B6CBF8376}" destId="{4FC98881-6D62-4367-B9CB-6AAAE612BFFB}" srcOrd="1" destOrd="0" presId="urn:microsoft.com/office/officeart/2005/8/layout/vProcess5"/>
    <dgm:cxn modelId="{E2FE21EE-B9E8-4398-A49A-15E45E3EDA6B}" srcId="{6BFB6970-B6B2-407D-A7A0-48BBDCD6D08B}" destId="{BC402604-321A-4C30-94D9-91C296FC5403}" srcOrd="1" destOrd="0" parTransId="{060A7256-1E83-4737-93C5-C20F28F2D9A0}" sibTransId="{C1A77D8E-9530-4E98-81CA-5A5E9021EE41}"/>
    <dgm:cxn modelId="{4ADE7A9A-E925-46C0-957E-DB6E8439825A}" type="presParOf" srcId="{4D6F6094-20F8-4CF9-9B84-9A064780C494}" destId="{B876163C-6B63-4C52-A6B2-E9921588669A}" srcOrd="0" destOrd="0" presId="urn:microsoft.com/office/officeart/2005/8/layout/vProcess5"/>
    <dgm:cxn modelId="{6E438D43-D8EE-4FEF-86FB-CA270A6932EF}" type="presParOf" srcId="{4D6F6094-20F8-4CF9-9B84-9A064780C494}" destId="{7C3593C5-AA3B-47DA-8AEC-70552269096E}" srcOrd="1" destOrd="0" presId="urn:microsoft.com/office/officeart/2005/8/layout/vProcess5"/>
    <dgm:cxn modelId="{937D54D9-728E-4642-B2C3-BD2919F199D8}" type="presParOf" srcId="{4D6F6094-20F8-4CF9-9B84-9A064780C494}" destId="{B9540680-D5B4-4C96-ADC5-CA727C6076DD}" srcOrd="2" destOrd="0" presId="urn:microsoft.com/office/officeart/2005/8/layout/vProcess5"/>
    <dgm:cxn modelId="{7B29C402-449E-4AE6-A919-C1B3C4C7CBC0}" type="presParOf" srcId="{4D6F6094-20F8-4CF9-9B84-9A064780C494}" destId="{D24EC458-A6D0-4105-A8D4-3285EC140627}" srcOrd="3" destOrd="0" presId="urn:microsoft.com/office/officeart/2005/8/layout/vProcess5"/>
    <dgm:cxn modelId="{D9CED6D0-0ADC-4DFA-BDB3-9BB3BD898DFB}" type="presParOf" srcId="{4D6F6094-20F8-4CF9-9B84-9A064780C494}" destId="{431996B9-1FB2-44DE-BA67-CBC371FAB10F}" srcOrd="4" destOrd="0" presId="urn:microsoft.com/office/officeart/2005/8/layout/vProcess5"/>
    <dgm:cxn modelId="{3B0389CC-18CA-4619-A405-448C330E0F1B}" type="presParOf" srcId="{4D6F6094-20F8-4CF9-9B84-9A064780C494}" destId="{64C83A17-37A4-4904-A0F4-1CEFE1054D72}" srcOrd="5" destOrd="0" presId="urn:microsoft.com/office/officeart/2005/8/layout/vProcess5"/>
    <dgm:cxn modelId="{13CC7F4F-846E-488D-A0D4-283FF5E35BFC}" type="presParOf" srcId="{4D6F6094-20F8-4CF9-9B84-9A064780C494}" destId="{9BB9F335-D64A-4F8B-82FF-67CAC9DC1A21}" srcOrd="6" destOrd="0" presId="urn:microsoft.com/office/officeart/2005/8/layout/vProcess5"/>
    <dgm:cxn modelId="{811713A2-5500-4F41-814A-5D0227AB270E}" type="presParOf" srcId="{4D6F6094-20F8-4CF9-9B84-9A064780C494}" destId="{938CD348-4DA8-403D-B669-702F0EB08027}" srcOrd="7" destOrd="0" presId="urn:microsoft.com/office/officeart/2005/8/layout/vProcess5"/>
    <dgm:cxn modelId="{2CE34E9D-9AE1-490E-A0ED-6E903C1472FF}" type="presParOf" srcId="{4D6F6094-20F8-4CF9-9B84-9A064780C494}" destId="{A0C17A88-3BF9-4552-BDCA-D974F4ABB4CE}" srcOrd="8" destOrd="0" presId="urn:microsoft.com/office/officeart/2005/8/layout/vProcess5"/>
    <dgm:cxn modelId="{F0E2D868-F578-41DF-B4D0-5F52DC9D9D28}" type="presParOf" srcId="{4D6F6094-20F8-4CF9-9B84-9A064780C494}" destId="{C58816F7-B27B-4D21-8937-2792768C88F9}" srcOrd="9" destOrd="0" presId="urn:microsoft.com/office/officeart/2005/8/layout/vProcess5"/>
    <dgm:cxn modelId="{80222AC4-E67C-4B84-A9B5-89837EE4AAF9}" type="presParOf" srcId="{4D6F6094-20F8-4CF9-9B84-9A064780C494}" destId="{9A624B0D-F5E6-401F-B69D-E7441DAEE728}" srcOrd="10" destOrd="0" presId="urn:microsoft.com/office/officeart/2005/8/layout/vProcess5"/>
    <dgm:cxn modelId="{70145861-5A4A-4674-970F-31FD52D43261}" type="presParOf" srcId="{4D6F6094-20F8-4CF9-9B84-9A064780C494}" destId="{4FC98881-6D62-4367-B9CB-6AAAE612BFFB}"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8E46AF-119B-4AD4-A20E-1B4FE1D2C35A}" type="doc">
      <dgm:prSet loTypeId="urn:microsoft.com/office/officeart/2005/8/layout/pyramid1" loCatId="pyramid" qsTypeId="urn:microsoft.com/office/officeart/2005/8/quickstyle/simple1" qsCatId="simple" csTypeId="urn:microsoft.com/office/officeart/2005/8/colors/accent3_3" csCatId="accent3" phldr="1"/>
      <dgm:spPr/>
    </dgm:pt>
    <dgm:pt modelId="{5CF0B535-E821-4476-BC95-B5CD5CF3F1A4}">
      <dgm:prSet phldrT="[Text]"/>
      <dgm:spPr/>
      <dgm:t>
        <a:bodyPr/>
        <a:lstStyle/>
        <a:p>
          <a:r>
            <a:rPr lang="en-US" dirty="0">
              <a:latin typeface="+mj-lt"/>
            </a:rPr>
            <a:t>ACL</a:t>
          </a:r>
        </a:p>
      </dgm:t>
    </dgm:pt>
    <dgm:pt modelId="{47F7930F-E1E7-4ED3-BAA3-0A4BC0CAC7E9}" type="parTrans" cxnId="{7EBACBA2-993B-46EE-AC86-BE64D160DADA}">
      <dgm:prSet/>
      <dgm:spPr/>
      <dgm:t>
        <a:bodyPr/>
        <a:lstStyle/>
        <a:p>
          <a:endParaRPr lang="en-US"/>
        </a:p>
      </dgm:t>
    </dgm:pt>
    <dgm:pt modelId="{7C44CA6C-648B-4F1F-AC26-278EDD98ABAA}" type="sibTrans" cxnId="{7EBACBA2-993B-46EE-AC86-BE64D160DADA}">
      <dgm:prSet/>
      <dgm:spPr/>
      <dgm:t>
        <a:bodyPr/>
        <a:lstStyle/>
        <a:p>
          <a:endParaRPr lang="en-US"/>
        </a:p>
      </dgm:t>
    </dgm:pt>
    <dgm:pt modelId="{D7B79944-9454-425F-8076-2A8EC83AE0B5}">
      <dgm:prSet phldrT="[Text]"/>
      <dgm:spPr/>
      <dgm:t>
        <a:bodyPr/>
        <a:lstStyle/>
        <a:p>
          <a:r>
            <a:rPr lang="en-US" dirty="0">
              <a:latin typeface="+mj-lt"/>
            </a:rPr>
            <a:t>Pre-ACL or Compressed ACL</a:t>
          </a:r>
        </a:p>
      </dgm:t>
    </dgm:pt>
    <dgm:pt modelId="{6CD8F7D6-60AF-4C45-8126-EA2FD2200F28}" type="parTrans" cxnId="{1F29AF85-4C0E-4EF8-A408-D18887FB5454}">
      <dgm:prSet/>
      <dgm:spPr/>
      <dgm:t>
        <a:bodyPr/>
        <a:lstStyle/>
        <a:p>
          <a:endParaRPr lang="en-US"/>
        </a:p>
      </dgm:t>
    </dgm:pt>
    <dgm:pt modelId="{EF50D432-AAB7-463F-AE00-67CC50114A1E}" type="sibTrans" cxnId="{1F29AF85-4C0E-4EF8-A408-D18887FB5454}">
      <dgm:prSet/>
      <dgm:spPr/>
      <dgm:t>
        <a:bodyPr/>
        <a:lstStyle/>
        <a:p>
          <a:endParaRPr lang="en-US"/>
        </a:p>
      </dgm:t>
    </dgm:pt>
    <dgm:pt modelId="{1DDEC676-909B-4A00-95BE-F8C800B8F58E}">
      <dgm:prSet phldrT="[Text]"/>
      <dgm:spPr/>
      <dgm:t>
        <a:bodyPr/>
        <a:lstStyle/>
        <a:p>
          <a:r>
            <a:rPr lang="en-US" dirty="0">
              <a:latin typeface="+mj-lt"/>
            </a:rPr>
            <a:t>Last Chance Phone Call</a:t>
          </a:r>
        </a:p>
      </dgm:t>
    </dgm:pt>
    <dgm:pt modelId="{83FE30B5-4B8B-434F-95C2-322C4B7A973D}" type="parTrans" cxnId="{46670AB3-2559-48AA-9CE8-BFAA68021030}">
      <dgm:prSet/>
      <dgm:spPr/>
      <dgm:t>
        <a:bodyPr/>
        <a:lstStyle/>
        <a:p>
          <a:endParaRPr lang="en-US"/>
        </a:p>
      </dgm:t>
    </dgm:pt>
    <dgm:pt modelId="{3D95BE5C-7476-426D-974D-736F8718676E}" type="sibTrans" cxnId="{46670AB3-2559-48AA-9CE8-BFAA68021030}">
      <dgm:prSet/>
      <dgm:spPr/>
      <dgm:t>
        <a:bodyPr/>
        <a:lstStyle/>
        <a:p>
          <a:endParaRPr lang="en-US"/>
        </a:p>
      </dgm:t>
    </dgm:pt>
    <dgm:pt modelId="{B53ECC8F-1988-49E0-9EAA-191A5D5E4CA1}">
      <dgm:prSet phldrT="[Text]"/>
      <dgm:spPr/>
      <dgm:t>
        <a:bodyPr/>
        <a:lstStyle/>
        <a:p>
          <a:r>
            <a:rPr lang="en-US" dirty="0">
              <a:latin typeface="+mj-lt"/>
            </a:rPr>
            <a:t>Drive-by Inspection</a:t>
          </a:r>
        </a:p>
      </dgm:t>
    </dgm:pt>
    <dgm:pt modelId="{4B867A7A-F7DD-47F7-AE42-C47F0884B1D0}" type="parTrans" cxnId="{DFACACD7-A259-49CC-B4BA-0E7D5DB622F5}">
      <dgm:prSet/>
      <dgm:spPr/>
      <dgm:t>
        <a:bodyPr/>
        <a:lstStyle/>
        <a:p>
          <a:endParaRPr lang="en-US"/>
        </a:p>
      </dgm:t>
    </dgm:pt>
    <dgm:pt modelId="{0C5F972D-3FC8-4689-A354-BC90B97B9875}" type="sibTrans" cxnId="{DFACACD7-A259-49CC-B4BA-0E7D5DB622F5}">
      <dgm:prSet/>
      <dgm:spPr/>
      <dgm:t>
        <a:bodyPr/>
        <a:lstStyle/>
        <a:p>
          <a:endParaRPr lang="en-US"/>
        </a:p>
      </dgm:t>
    </dgm:pt>
    <dgm:pt modelId="{4A313513-A3FC-44F8-8B8C-B35D4A2BF4B7}">
      <dgm:prSet phldrT="[Text]"/>
      <dgm:spPr/>
      <dgm:t>
        <a:bodyPr/>
        <a:lstStyle/>
        <a:p>
          <a:r>
            <a:rPr lang="en-US" dirty="0">
              <a:latin typeface="+mj-lt"/>
            </a:rPr>
            <a:t>Notice of Violation</a:t>
          </a:r>
        </a:p>
      </dgm:t>
    </dgm:pt>
    <dgm:pt modelId="{C5882C87-F7F3-416C-B913-2EB61DC0D77C}" type="parTrans" cxnId="{D4ED18AB-17F0-4731-B4DF-2785F61F211C}">
      <dgm:prSet/>
      <dgm:spPr/>
      <dgm:t>
        <a:bodyPr/>
        <a:lstStyle/>
        <a:p>
          <a:endParaRPr lang="en-US"/>
        </a:p>
      </dgm:t>
    </dgm:pt>
    <dgm:pt modelId="{7135F501-7488-482E-9040-D1BB4E84C7D6}" type="sibTrans" cxnId="{D4ED18AB-17F0-4731-B4DF-2785F61F211C}">
      <dgm:prSet/>
      <dgm:spPr/>
      <dgm:t>
        <a:bodyPr/>
        <a:lstStyle/>
        <a:p>
          <a:endParaRPr lang="en-US"/>
        </a:p>
      </dgm:t>
    </dgm:pt>
    <dgm:pt modelId="{C05174A4-2AE6-4D27-A7C6-D46F872BA0B3}">
      <dgm:prSet phldrT="[Text]"/>
      <dgm:spPr/>
      <dgm:t>
        <a:bodyPr/>
        <a:lstStyle/>
        <a:p>
          <a:r>
            <a:rPr lang="en-US" dirty="0">
              <a:latin typeface="+mj-lt"/>
            </a:rPr>
            <a:t>Reminder Letter</a:t>
          </a:r>
        </a:p>
      </dgm:t>
    </dgm:pt>
    <dgm:pt modelId="{01F7E598-9A6E-490A-8D09-D25CEDED7B68}" type="parTrans" cxnId="{5F22155C-3341-4E7C-9808-60322ADDD298}">
      <dgm:prSet/>
      <dgm:spPr/>
      <dgm:t>
        <a:bodyPr/>
        <a:lstStyle/>
        <a:p>
          <a:endParaRPr lang="en-US"/>
        </a:p>
      </dgm:t>
    </dgm:pt>
    <dgm:pt modelId="{6F9C141E-B04E-45F2-964D-07F50957F11C}" type="sibTrans" cxnId="{5F22155C-3341-4E7C-9808-60322ADDD298}">
      <dgm:prSet/>
      <dgm:spPr/>
      <dgm:t>
        <a:bodyPr/>
        <a:lstStyle/>
        <a:p>
          <a:endParaRPr lang="en-US"/>
        </a:p>
      </dgm:t>
    </dgm:pt>
    <dgm:pt modelId="{B760483B-ABB2-4404-9A19-4C091968B845}" type="pres">
      <dgm:prSet presAssocID="{9B8E46AF-119B-4AD4-A20E-1B4FE1D2C35A}" presName="Name0" presStyleCnt="0">
        <dgm:presLayoutVars>
          <dgm:dir/>
          <dgm:animLvl val="lvl"/>
          <dgm:resizeHandles val="exact"/>
        </dgm:presLayoutVars>
      </dgm:prSet>
      <dgm:spPr/>
    </dgm:pt>
    <dgm:pt modelId="{D58A64CF-4D64-4112-9455-9AA2CADBFF37}" type="pres">
      <dgm:prSet presAssocID="{5CF0B535-E821-4476-BC95-B5CD5CF3F1A4}" presName="Name8" presStyleCnt="0"/>
      <dgm:spPr/>
    </dgm:pt>
    <dgm:pt modelId="{92CB4759-6E92-46BB-83B5-1B39F5D3DE97}" type="pres">
      <dgm:prSet presAssocID="{5CF0B535-E821-4476-BC95-B5CD5CF3F1A4}" presName="level" presStyleLbl="node1" presStyleIdx="0" presStyleCnt="6">
        <dgm:presLayoutVars>
          <dgm:chMax val="1"/>
          <dgm:bulletEnabled val="1"/>
        </dgm:presLayoutVars>
      </dgm:prSet>
      <dgm:spPr/>
    </dgm:pt>
    <dgm:pt modelId="{957354DC-E7D2-4DB3-AA8B-637B3EC36A08}" type="pres">
      <dgm:prSet presAssocID="{5CF0B535-E821-4476-BC95-B5CD5CF3F1A4}" presName="levelTx" presStyleLbl="revTx" presStyleIdx="0" presStyleCnt="0">
        <dgm:presLayoutVars>
          <dgm:chMax val="1"/>
          <dgm:bulletEnabled val="1"/>
        </dgm:presLayoutVars>
      </dgm:prSet>
      <dgm:spPr/>
    </dgm:pt>
    <dgm:pt modelId="{C8040BA6-3EA4-4798-A463-FEB7FBC2754B}" type="pres">
      <dgm:prSet presAssocID="{D7B79944-9454-425F-8076-2A8EC83AE0B5}" presName="Name8" presStyleCnt="0"/>
      <dgm:spPr/>
    </dgm:pt>
    <dgm:pt modelId="{E90EA56B-C95A-49A2-B85A-843FD03D20A3}" type="pres">
      <dgm:prSet presAssocID="{D7B79944-9454-425F-8076-2A8EC83AE0B5}" presName="level" presStyleLbl="node1" presStyleIdx="1" presStyleCnt="6">
        <dgm:presLayoutVars>
          <dgm:chMax val="1"/>
          <dgm:bulletEnabled val="1"/>
        </dgm:presLayoutVars>
      </dgm:prSet>
      <dgm:spPr/>
    </dgm:pt>
    <dgm:pt modelId="{4FEBCB9B-1404-4EA1-81DD-A61BB6A44E9F}" type="pres">
      <dgm:prSet presAssocID="{D7B79944-9454-425F-8076-2A8EC83AE0B5}" presName="levelTx" presStyleLbl="revTx" presStyleIdx="0" presStyleCnt="0">
        <dgm:presLayoutVars>
          <dgm:chMax val="1"/>
          <dgm:bulletEnabled val="1"/>
        </dgm:presLayoutVars>
      </dgm:prSet>
      <dgm:spPr/>
    </dgm:pt>
    <dgm:pt modelId="{BA5DD1F8-2384-4090-8FBA-507704756EB4}" type="pres">
      <dgm:prSet presAssocID="{1DDEC676-909B-4A00-95BE-F8C800B8F58E}" presName="Name8" presStyleCnt="0"/>
      <dgm:spPr/>
    </dgm:pt>
    <dgm:pt modelId="{7FFBD3BA-D7AE-4320-805A-2A5195191353}" type="pres">
      <dgm:prSet presAssocID="{1DDEC676-909B-4A00-95BE-F8C800B8F58E}" presName="level" presStyleLbl="node1" presStyleIdx="2" presStyleCnt="6">
        <dgm:presLayoutVars>
          <dgm:chMax val="1"/>
          <dgm:bulletEnabled val="1"/>
        </dgm:presLayoutVars>
      </dgm:prSet>
      <dgm:spPr/>
    </dgm:pt>
    <dgm:pt modelId="{C0AAF0E1-75E0-4188-AB36-103C512EE23B}" type="pres">
      <dgm:prSet presAssocID="{1DDEC676-909B-4A00-95BE-F8C800B8F58E}" presName="levelTx" presStyleLbl="revTx" presStyleIdx="0" presStyleCnt="0">
        <dgm:presLayoutVars>
          <dgm:chMax val="1"/>
          <dgm:bulletEnabled val="1"/>
        </dgm:presLayoutVars>
      </dgm:prSet>
      <dgm:spPr/>
    </dgm:pt>
    <dgm:pt modelId="{9830A6BA-3812-4F24-8FC4-6993C0631E5C}" type="pres">
      <dgm:prSet presAssocID="{B53ECC8F-1988-49E0-9EAA-191A5D5E4CA1}" presName="Name8" presStyleCnt="0"/>
      <dgm:spPr/>
    </dgm:pt>
    <dgm:pt modelId="{CF1633AC-9051-431C-A69F-DB741A034FC1}" type="pres">
      <dgm:prSet presAssocID="{B53ECC8F-1988-49E0-9EAA-191A5D5E4CA1}" presName="level" presStyleLbl="node1" presStyleIdx="3" presStyleCnt="6">
        <dgm:presLayoutVars>
          <dgm:chMax val="1"/>
          <dgm:bulletEnabled val="1"/>
        </dgm:presLayoutVars>
      </dgm:prSet>
      <dgm:spPr/>
    </dgm:pt>
    <dgm:pt modelId="{C95FB6A2-4EEA-4DC1-9635-9CE95017E427}" type="pres">
      <dgm:prSet presAssocID="{B53ECC8F-1988-49E0-9EAA-191A5D5E4CA1}" presName="levelTx" presStyleLbl="revTx" presStyleIdx="0" presStyleCnt="0">
        <dgm:presLayoutVars>
          <dgm:chMax val="1"/>
          <dgm:bulletEnabled val="1"/>
        </dgm:presLayoutVars>
      </dgm:prSet>
      <dgm:spPr/>
    </dgm:pt>
    <dgm:pt modelId="{02D25D59-62A0-4C6B-9CCD-4477A5E4B621}" type="pres">
      <dgm:prSet presAssocID="{4A313513-A3FC-44F8-8B8C-B35D4A2BF4B7}" presName="Name8" presStyleCnt="0"/>
      <dgm:spPr/>
    </dgm:pt>
    <dgm:pt modelId="{6DFC6029-FC41-46F6-ADB2-CDDBD346F859}" type="pres">
      <dgm:prSet presAssocID="{4A313513-A3FC-44F8-8B8C-B35D4A2BF4B7}" presName="level" presStyleLbl="node1" presStyleIdx="4" presStyleCnt="6">
        <dgm:presLayoutVars>
          <dgm:chMax val="1"/>
          <dgm:bulletEnabled val="1"/>
        </dgm:presLayoutVars>
      </dgm:prSet>
      <dgm:spPr/>
    </dgm:pt>
    <dgm:pt modelId="{81F13B23-84D1-40A5-A470-4E367ED36780}" type="pres">
      <dgm:prSet presAssocID="{4A313513-A3FC-44F8-8B8C-B35D4A2BF4B7}" presName="levelTx" presStyleLbl="revTx" presStyleIdx="0" presStyleCnt="0">
        <dgm:presLayoutVars>
          <dgm:chMax val="1"/>
          <dgm:bulletEnabled val="1"/>
        </dgm:presLayoutVars>
      </dgm:prSet>
      <dgm:spPr/>
    </dgm:pt>
    <dgm:pt modelId="{B854A297-1984-4CFA-AA5E-615EEB308698}" type="pres">
      <dgm:prSet presAssocID="{C05174A4-2AE6-4D27-A7C6-D46F872BA0B3}" presName="Name8" presStyleCnt="0"/>
      <dgm:spPr/>
    </dgm:pt>
    <dgm:pt modelId="{452DE5F2-A0BD-456E-A70A-932B36A1E467}" type="pres">
      <dgm:prSet presAssocID="{C05174A4-2AE6-4D27-A7C6-D46F872BA0B3}" presName="level" presStyleLbl="node1" presStyleIdx="5" presStyleCnt="6">
        <dgm:presLayoutVars>
          <dgm:chMax val="1"/>
          <dgm:bulletEnabled val="1"/>
        </dgm:presLayoutVars>
      </dgm:prSet>
      <dgm:spPr/>
    </dgm:pt>
    <dgm:pt modelId="{4C645706-0671-46BA-8334-4790BF7CE5AB}" type="pres">
      <dgm:prSet presAssocID="{C05174A4-2AE6-4D27-A7C6-D46F872BA0B3}" presName="levelTx" presStyleLbl="revTx" presStyleIdx="0" presStyleCnt="0">
        <dgm:presLayoutVars>
          <dgm:chMax val="1"/>
          <dgm:bulletEnabled val="1"/>
        </dgm:presLayoutVars>
      </dgm:prSet>
      <dgm:spPr/>
    </dgm:pt>
  </dgm:ptLst>
  <dgm:cxnLst>
    <dgm:cxn modelId="{56184808-0B37-4764-AA55-ACBACC6A8B26}" type="presOf" srcId="{1DDEC676-909B-4A00-95BE-F8C800B8F58E}" destId="{7FFBD3BA-D7AE-4320-805A-2A5195191353}" srcOrd="0" destOrd="0" presId="urn:microsoft.com/office/officeart/2005/8/layout/pyramid1"/>
    <dgm:cxn modelId="{9A91990C-57EC-49A8-B7E4-E9D6D8C08636}" type="presOf" srcId="{C05174A4-2AE6-4D27-A7C6-D46F872BA0B3}" destId="{4C645706-0671-46BA-8334-4790BF7CE5AB}" srcOrd="1" destOrd="0" presId="urn:microsoft.com/office/officeart/2005/8/layout/pyramid1"/>
    <dgm:cxn modelId="{1264D40D-8853-4F28-9ED5-F161BACD03A4}" type="presOf" srcId="{9B8E46AF-119B-4AD4-A20E-1B4FE1D2C35A}" destId="{B760483B-ABB2-4404-9A19-4C091968B845}" srcOrd="0" destOrd="0" presId="urn:microsoft.com/office/officeart/2005/8/layout/pyramid1"/>
    <dgm:cxn modelId="{C7930A13-CE5F-4988-A9CC-2707271FFEEC}" type="presOf" srcId="{C05174A4-2AE6-4D27-A7C6-D46F872BA0B3}" destId="{452DE5F2-A0BD-456E-A70A-932B36A1E467}" srcOrd="0" destOrd="0" presId="urn:microsoft.com/office/officeart/2005/8/layout/pyramid1"/>
    <dgm:cxn modelId="{0C15072F-6631-4B42-8CDC-8237570182A4}" type="presOf" srcId="{B53ECC8F-1988-49E0-9EAA-191A5D5E4CA1}" destId="{C95FB6A2-4EEA-4DC1-9635-9CE95017E427}" srcOrd="1" destOrd="0" presId="urn:microsoft.com/office/officeart/2005/8/layout/pyramid1"/>
    <dgm:cxn modelId="{503F3233-A2DA-4E3E-B491-B5FEDE47CAAA}" type="presOf" srcId="{5CF0B535-E821-4476-BC95-B5CD5CF3F1A4}" destId="{92CB4759-6E92-46BB-83B5-1B39F5D3DE97}" srcOrd="0" destOrd="0" presId="urn:microsoft.com/office/officeart/2005/8/layout/pyramid1"/>
    <dgm:cxn modelId="{5F22155C-3341-4E7C-9808-60322ADDD298}" srcId="{9B8E46AF-119B-4AD4-A20E-1B4FE1D2C35A}" destId="{C05174A4-2AE6-4D27-A7C6-D46F872BA0B3}" srcOrd="5" destOrd="0" parTransId="{01F7E598-9A6E-490A-8D09-D25CEDED7B68}" sibTransId="{6F9C141E-B04E-45F2-964D-07F50957F11C}"/>
    <dgm:cxn modelId="{EF4D834C-19E8-4098-8772-A24B2FA77D18}" type="presOf" srcId="{D7B79944-9454-425F-8076-2A8EC83AE0B5}" destId="{E90EA56B-C95A-49A2-B85A-843FD03D20A3}" srcOrd="0" destOrd="0" presId="urn:microsoft.com/office/officeart/2005/8/layout/pyramid1"/>
    <dgm:cxn modelId="{941C6B73-CAA2-4BCD-9EDE-F98E7BD70FC5}" type="presOf" srcId="{5CF0B535-E821-4476-BC95-B5CD5CF3F1A4}" destId="{957354DC-E7D2-4DB3-AA8B-637B3EC36A08}" srcOrd="1" destOrd="0" presId="urn:microsoft.com/office/officeart/2005/8/layout/pyramid1"/>
    <dgm:cxn modelId="{1F29AF85-4C0E-4EF8-A408-D18887FB5454}" srcId="{9B8E46AF-119B-4AD4-A20E-1B4FE1D2C35A}" destId="{D7B79944-9454-425F-8076-2A8EC83AE0B5}" srcOrd="1" destOrd="0" parTransId="{6CD8F7D6-60AF-4C45-8126-EA2FD2200F28}" sibTransId="{EF50D432-AAB7-463F-AE00-67CC50114A1E}"/>
    <dgm:cxn modelId="{961F799E-E15A-409F-9AF8-CF42C095DAE5}" type="presOf" srcId="{1DDEC676-909B-4A00-95BE-F8C800B8F58E}" destId="{C0AAF0E1-75E0-4188-AB36-103C512EE23B}" srcOrd="1" destOrd="0" presId="urn:microsoft.com/office/officeart/2005/8/layout/pyramid1"/>
    <dgm:cxn modelId="{7EBACBA2-993B-46EE-AC86-BE64D160DADA}" srcId="{9B8E46AF-119B-4AD4-A20E-1B4FE1D2C35A}" destId="{5CF0B535-E821-4476-BC95-B5CD5CF3F1A4}" srcOrd="0" destOrd="0" parTransId="{47F7930F-E1E7-4ED3-BAA3-0A4BC0CAC7E9}" sibTransId="{7C44CA6C-648B-4F1F-AC26-278EDD98ABAA}"/>
    <dgm:cxn modelId="{795CECA7-5637-4C42-8F31-CE1F102EDCCD}" type="presOf" srcId="{B53ECC8F-1988-49E0-9EAA-191A5D5E4CA1}" destId="{CF1633AC-9051-431C-A69F-DB741A034FC1}" srcOrd="0" destOrd="0" presId="urn:microsoft.com/office/officeart/2005/8/layout/pyramid1"/>
    <dgm:cxn modelId="{73F14FA9-0D43-4AB1-A364-69F723594A00}" type="presOf" srcId="{4A313513-A3FC-44F8-8B8C-B35D4A2BF4B7}" destId="{81F13B23-84D1-40A5-A470-4E367ED36780}" srcOrd="1" destOrd="0" presId="urn:microsoft.com/office/officeart/2005/8/layout/pyramid1"/>
    <dgm:cxn modelId="{D4ED18AB-17F0-4731-B4DF-2785F61F211C}" srcId="{9B8E46AF-119B-4AD4-A20E-1B4FE1D2C35A}" destId="{4A313513-A3FC-44F8-8B8C-B35D4A2BF4B7}" srcOrd="4" destOrd="0" parTransId="{C5882C87-F7F3-416C-B913-2EB61DC0D77C}" sibTransId="{7135F501-7488-482E-9040-D1BB4E84C7D6}"/>
    <dgm:cxn modelId="{46670AB3-2559-48AA-9CE8-BFAA68021030}" srcId="{9B8E46AF-119B-4AD4-A20E-1B4FE1D2C35A}" destId="{1DDEC676-909B-4A00-95BE-F8C800B8F58E}" srcOrd="2" destOrd="0" parTransId="{83FE30B5-4B8B-434F-95C2-322C4B7A973D}" sibTransId="{3D95BE5C-7476-426D-974D-736F8718676E}"/>
    <dgm:cxn modelId="{11A1B1BE-A6B7-42DD-B870-A11221C3405D}" type="presOf" srcId="{4A313513-A3FC-44F8-8B8C-B35D4A2BF4B7}" destId="{6DFC6029-FC41-46F6-ADB2-CDDBD346F859}" srcOrd="0" destOrd="0" presId="urn:microsoft.com/office/officeart/2005/8/layout/pyramid1"/>
    <dgm:cxn modelId="{DFACACD7-A259-49CC-B4BA-0E7D5DB622F5}" srcId="{9B8E46AF-119B-4AD4-A20E-1B4FE1D2C35A}" destId="{B53ECC8F-1988-49E0-9EAA-191A5D5E4CA1}" srcOrd="3" destOrd="0" parTransId="{4B867A7A-F7DD-47F7-AE42-C47F0884B1D0}" sibTransId="{0C5F972D-3FC8-4689-A354-BC90B97B9875}"/>
    <dgm:cxn modelId="{5EA33AF6-285F-4601-A537-400726D4DB89}" type="presOf" srcId="{D7B79944-9454-425F-8076-2A8EC83AE0B5}" destId="{4FEBCB9B-1404-4EA1-81DD-A61BB6A44E9F}" srcOrd="1" destOrd="0" presId="urn:microsoft.com/office/officeart/2005/8/layout/pyramid1"/>
    <dgm:cxn modelId="{C8BDACD1-269C-40EF-932B-2ED5EDE54EF8}" type="presParOf" srcId="{B760483B-ABB2-4404-9A19-4C091968B845}" destId="{D58A64CF-4D64-4112-9455-9AA2CADBFF37}" srcOrd="0" destOrd="0" presId="urn:microsoft.com/office/officeart/2005/8/layout/pyramid1"/>
    <dgm:cxn modelId="{563A1EE4-C52E-4B8E-86C2-2B7F480D46D8}" type="presParOf" srcId="{D58A64CF-4D64-4112-9455-9AA2CADBFF37}" destId="{92CB4759-6E92-46BB-83B5-1B39F5D3DE97}" srcOrd="0" destOrd="0" presId="urn:microsoft.com/office/officeart/2005/8/layout/pyramid1"/>
    <dgm:cxn modelId="{00A3FF28-F8A8-4A1E-8C1B-357EA4DFEC1E}" type="presParOf" srcId="{D58A64CF-4D64-4112-9455-9AA2CADBFF37}" destId="{957354DC-E7D2-4DB3-AA8B-637B3EC36A08}" srcOrd="1" destOrd="0" presId="urn:microsoft.com/office/officeart/2005/8/layout/pyramid1"/>
    <dgm:cxn modelId="{1621EB8F-151A-4DE2-B47B-271397E2EA8F}" type="presParOf" srcId="{B760483B-ABB2-4404-9A19-4C091968B845}" destId="{C8040BA6-3EA4-4798-A463-FEB7FBC2754B}" srcOrd="1" destOrd="0" presId="urn:microsoft.com/office/officeart/2005/8/layout/pyramid1"/>
    <dgm:cxn modelId="{B7927079-744D-4634-A5A3-84704D0ACCC7}" type="presParOf" srcId="{C8040BA6-3EA4-4798-A463-FEB7FBC2754B}" destId="{E90EA56B-C95A-49A2-B85A-843FD03D20A3}" srcOrd="0" destOrd="0" presId="urn:microsoft.com/office/officeart/2005/8/layout/pyramid1"/>
    <dgm:cxn modelId="{75165EAF-2152-435A-A5F5-F52CC64D7413}" type="presParOf" srcId="{C8040BA6-3EA4-4798-A463-FEB7FBC2754B}" destId="{4FEBCB9B-1404-4EA1-81DD-A61BB6A44E9F}" srcOrd="1" destOrd="0" presId="urn:microsoft.com/office/officeart/2005/8/layout/pyramid1"/>
    <dgm:cxn modelId="{5A9FF45B-3877-4EEE-A9F0-E9C4A46B53A3}" type="presParOf" srcId="{B760483B-ABB2-4404-9A19-4C091968B845}" destId="{BA5DD1F8-2384-4090-8FBA-507704756EB4}" srcOrd="2" destOrd="0" presId="urn:microsoft.com/office/officeart/2005/8/layout/pyramid1"/>
    <dgm:cxn modelId="{045B850B-6A29-4C03-AB41-85178338B09C}" type="presParOf" srcId="{BA5DD1F8-2384-4090-8FBA-507704756EB4}" destId="{7FFBD3BA-D7AE-4320-805A-2A5195191353}" srcOrd="0" destOrd="0" presId="urn:microsoft.com/office/officeart/2005/8/layout/pyramid1"/>
    <dgm:cxn modelId="{92DEBBA3-5288-4066-BCD6-060CD3D9F9E6}" type="presParOf" srcId="{BA5DD1F8-2384-4090-8FBA-507704756EB4}" destId="{C0AAF0E1-75E0-4188-AB36-103C512EE23B}" srcOrd="1" destOrd="0" presId="urn:microsoft.com/office/officeart/2005/8/layout/pyramid1"/>
    <dgm:cxn modelId="{C11D2E24-5B4B-40C0-B4B9-C809BEE54839}" type="presParOf" srcId="{B760483B-ABB2-4404-9A19-4C091968B845}" destId="{9830A6BA-3812-4F24-8FC4-6993C0631E5C}" srcOrd="3" destOrd="0" presId="urn:microsoft.com/office/officeart/2005/8/layout/pyramid1"/>
    <dgm:cxn modelId="{63CC3429-AAB8-4EA5-B04B-66117A87D359}" type="presParOf" srcId="{9830A6BA-3812-4F24-8FC4-6993C0631E5C}" destId="{CF1633AC-9051-431C-A69F-DB741A034FC1}" srcOrd="0" destOrd="0" presId="urn:microsoft.com/office/officeart/2005/8/layout/pyramid1"/>
    <dgm:cxn modelId="{34CC6198-67A9-4659-971F-F28686966C56}" type="presParOf" srcId="{9830A6BA-3812-4F24-8FC4-6993C0631E5C}" destId="{C95FB6A2-4EEA-4DC1-9635-9CE95017E427}" srcOrd="1" destOrd="0" presId="urn:microsoft.com/office/officeart/2005/8/layout/pyramid1"/>
    <dgm:cxn modelId="{0F851589-4AD5-4607-A35F-A46637C1E390}" type="presParOf" srcId="{B760483B-ABB2-4404-9A19-4C091968B845}" destId="{02D25D59-62A0-4C6B-9CCD-4477A5E4B621}" srcOrd="4" destOrd="0" presId="urn:microsoft.com/office/officeart/2005/8/layout/pyramid1"/>
    <dgm:cxn modelId="{7D9664C5-AB4E-47C4-A894-8D1CD5BD1B55}" type="presParOf" srcId="{02D25D59-62A0-4C6B-9CCD-4477A5E4B621}" destId="{6DFC6029-FC41-46F6-ADB2-CDDBD346F859}" srcOrd="0" destOrd="0" presId="urn:microsoft.com/office/officeart/2005/8/layout/pyramid1"/>
    <dgm:cxn modelId="{9B1E5E82-6BF2-4782-86FE-54D1D5B8368E}" type="presParOf" srcId="{02D25D59-62A0-4C6B-9CCD-4477A5E4B621}" destId="{81F13B23-84D1-40A5-A470-4E367ED36780}" srcOrd="1" destOrd="0" presId="urn:microsoft.com/office/officeart/2005/8/layout/pyramid1"/>
    <dgm:cxn modelId="{53B3830D-85A0-478D-8651-FF343090B823}" type="presParOf" srcId="{B760483B-ABB2-4404-9A19-4C091968B845}" destId="{B854A297-1984-4CFA-AA5E-615EEB308698}" srcOrd="5" destOrd="0" presId="urn:microsoft.com/office/officeart/2005/8/layout/pyramid1"/>
    <dgm:cxn modelId="{08DA8E7A-F601-4927-8247-2C0ADE1A57DC}" type="presParOf" srcId="{B854A297-1984-4CFA-AA5E-615EEB308698}" destId="{452DE5F2-A0BD-456E-A70A-932B36A1E467}" srcOrd="0" destOrd="0" presId="urn:microsoft.com/office/officeart/2005/8/layout/pyramid1"/>
    <dgm:cxn modelId="{3F9E09D8-A7A7-465F-8122-CB54B29EAFB6}" type="presParOf" srcId="{B854A297-1984-4CFA-AA5E-615EEB308698}" destId="{4C645706-0671-46BA-8334-4790BF7CE5AB}"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FB6970-B6B2-407D-A7A0-48BBDCD6D08B}"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12BC70D2-874A-4492-A3B4-B33D6AF034D0}">
      <dgm:prSet phldrT="[Text]" custT="1"/>
      <dgm:spPr>
        <a:solidFill>
          <a:schemeClr val="accent6">
            <a:lumMod val="75000"/>
          </a:schemeClr>
        </a:solidFill>
        <a:ln>
          <a:solidFill>
            <a:schemeClr val="tx1"/>
          </a:solidFill>
        </a:ln>
      </dgm:spPr>
      <dgm:t>
        <a:bodyPr/>
        <a:lstStyle/>
        <a:p>
          <a:r>
            <a:rPr lang="en-US" sz="2400" dirty="0"/>
            <a:t>State Water Resources Control Board </a:t>
          </a:r>
        </a:p>
        <a:p>
          <a:r>
            <a:rPr lang="en-US" sz="2400" dirty="0"/>
            <a:t>(Regulatory)</a:t>
          </a:r>
        </a:p>
      </dgm:t>
    </dgm:pt>
    <dgm:pt modelId="{E3E16819-7261-45D6-BE46-E262697DC98B}" type="parTrans" cxnId="{6281E9D7-DAA2-46B7-98C3-0C884E96CAF6}">
      <dgm:prSet/>
      <dgm:spPr/>
      <dgm:t>
        <a:bodyPr/>
        <a:lstStyle/>
        <a:p>
          <a:endParaRPr lang="en-US"/>
        </a:p>
      </dgm:t>
    </dgm:pt>
    <dgm:pt modelId="{079375DB-34D2-456C-91E5-BD291449950E}" type="sibTrans" cxnId="{6281E9D7-DAA2-46B7-98C3-0C884E96CAF6}">
      <dgm:prSet/>
      <dgm:spPr>
        <a:ln>
          <a:solidFill>
            <a:schemeClr val="tx1">
              <a:alpha val="90000"/>
            </a:schemeClr>
          </a:solidFill>
        </a:ln>
      </dgm:spPr>
      <dgm:t>
        <a:bodyPr/>
        <a:lstStyle/>
        <a:p>
          <a:endParaRPr lang="en-US"/>
        </a:p>
      </dgm:t>
    </dgm:pt>
    <dgm:pt modelId="{2AE0FA80-63A6-4DC9-A3CA-35EE8D255F34}">
      <dgm:prSet phldrT="[Text]" custT="1"/>
      <dgm:spPr>
        <a:solidFill>
          <a:schemeClr val="accent3">
            <a:lumMod val="75000"/>
          </a:schemeClr>
        </a:solidFill>
        <a:ln>
          <a:solidFill>
            <a:schemeClr val="tx1"/>
          </a:solidFill>
        </a:ln>
      </dgm:spPr>
      <dgm:t>
        <a:bodyPr/>
        <a:lstStyle/>
        <a:p>
          <a:r>
            <a:rPr lang="en-US" sz="2400" dirty="0"/>
            <a:t>Sacramento Valley Water Quality Coalition/NCWA</a:t>
          </a:r>
        </a:p>
        <a:p>
          <a:r>
            <a:rPr lang="en-US" sz="2400" dirty="0"/>
            <a:t> (Non-regulatory)</a:t>
          </a:r>
        </a:p>
      </dgm:t>
    </dgm:pt>
    <dgm:pt modelId="{7507570E-279D-4F1C-B587-072FCBE35722}" type="parTrans" cxnId="{B845B91E-9577-4D5D-8977-8C7A77E9B4FF}">
      <dgm:prSet/>
      <dgm:spPr/>
      <dgm:t>
        <a:bodyPr/>
        <a:lstStyle/>
        <a:p>
          <a:endParaRPr lang="en-US"/>
        </a:p>
      </dgm:t>
    </dgm:pt>
    <dgm:pt modelId="{7219FE7E-E13A-4B9F-9725-9C37269B4A2C}" type="sibTrans" cxnId="{B845B91E-9577-4D5D-8977-8C7A77E9B4FF}">
      <dgm:prSet/>
      <dgm:spPr>
        <a:ln>
          <a:solidFill>
            <a:schemeClr val="tx1">
              <a:alpha val="90000"/>
            </a:schemeClr>
          </a:solidFill>
        </a:ln>
      </dgm:spPr>
      <dgm:t>
        <a:bodyPr/>
        <a:lstStyle/>
        <a:p>
          <a:endParaRPr lang="en-US"/>
        </a:p>
      </dgm:t>
    </dgm:pt>
    <dgm:pt modelId="{8194B847-EB0A-4677-9387-053B6CBF8376}">
      <dgm:prSet phldrT="[Text]" custT="1"/>
      <dgm:spPr>
        <a:solidFill>
          <a:schemeClr val="bg2">
            <a:lumMod val="75000"/>
          </a:schemeClr>
        </a:solidFill>
        <a:ln>
          <a:solidFill>
            <a:schemeClr val="tx1"/>
          </a:solidFill>
        </a:ln>
      </dgm:spPr>
      <dgm:t>
        <a:bodyPr/>
        <a:lstStyle/>
        <a:p>
          <a:r>
            <a:rPr lang="en-US" sz="2400" dirty="0"/>
            <a:t>Landowner</a:t>
          </a:r>
          <a:endParaRPr lang="en-US" sz="1800" dirty="0"/>
        </a:p>
      </dgm:t>
    </dgm:pt>
    <dgm:pt modelId="{A787341F-44E8-4CF4-9C63-1D9B630D7A57}" type="parTrans" cxnId="{B81978E0-6EC9-4575-9ECC-664DBBE4EAD9}">
      <dgm:prSet/>
      <dgm:spPr/>
      <dgm:t>
        <a:bodyPr/>
        <a:lstStyle/>
        <a:p>
          <a:endParaRPr lang="en-US"/>
        </a:p>
      </dgm:t>
    </dgm:pt>
    <dgm:pt modelId="{D80B3EF2-1DEA-48C0-8639-AB8EE912E17C}" type="sibTrans" cxnId="{B81978E0-6EC9-4575-9ECC-664DBBE4EAD9}">
      <dgm:prSet/>
      <dgm:spPr/>
      <dgm:t>
        <a:bodyPr/>
        <a:lstStyle/>
        <a:p>
          <a:endParaRPr lang="en-US"/>
        </a:p>
      </dgm:t>
    </dgm:pt>
    <dgm:pt modelId="{BC402604-321A-4C30-94D9-91C296FC5403}">
      <dgm:prSet phldrT="[Text]" custT="1"/>
      <dgm:spPr>
        <a:solidFill>
          <a:schemeClr val="accent1">
            <a:lumMod val="75000"/>
          </a:schemeClr>
        </a:solidFill>
        <a:ln>
          <a:solidFill>
            <a:schemeClr val="tx1"/>
          </a:solidFill>
        </a:ln>
      </dgm:spPr>
      <dgm:t>
        <a:bodyPr/>
        <a:lstStyle/>
        <a:p>
          <a:r>
            <a:rPr lang="en-US" sz="2400" dirty="0"/>
            <a:t>Central Valley Regional Water Quality Control Board </a:t>
          </a:r>
        </a:p>
        <a:p>
          <a:r>
            <a:rPr lang="en-US" sz="2400" dirty="0"/>
            <a:t>(Regulatory)</a:t>
          </a:r>
        </a:p>
      </dgm:t>
    </dgm:pt>
    <dgm:pt modelId="{060A7256-1E83-4737-93C5-C20F28F2D9A0}" type="parTrans" cxnId="{E2FE21EE-B9E8-4398-A49A-15E45E3EDA6B}">
      <dgm:prSet/>
      <dgm:spPr/>
      <dgm:t>
        <a:bodyPr/>
        <a:lstStyle/>
        <a:p>
          <a:endParaRPr lang="en-US"/>
        </a:p>
      </dgm:t>
    </dgm:pt>
    <dgm:pt modelId="{C1A77D8E-9530-4E98-81CA-5A5E9021EE41}" type="sibTrans" cxnId="{E2FE21EE-B9E8-4398-A49A-15E45E3EDA6B}">
      <dgm:prSet/>
      <dgm:spPr>
        <a:ln>
          <a:solidFill>
            <a:schemeClr val="tx1">
              <a:alpha val="90000"/>
            </a:schemeClr>
          </a:solidFill>
        </a:ln>
      </dgm:spPr>
      <dgm:t>
        <a:bodyPr/>
        <a:lstStyle/>
        <a:p>
          <a:endParaRPr lang="en-US"/>
        </a:p>
      </dgm:t>
    </dgm:pt>
    <dgm:pt modelId="{4D6F6094-20F8-4CF9-9B84-9A064780C494}" type="pres">
      <dgm:prSet presAssocID="{6BFB6970-B6B2-407D-A7A0-48BBDCD6D08B}" presName="outerComposite" presStyleCnt="0">
        <dgm:presLayoutVars>
          <dgm:chMax val="5"/>
          <dgm:dir/>
          <dgm:resizeHandles val="exact"/>
        </dgm:presLayoutVars>
      </dgm:prSet>
      <dgm:spPr/>
    </dgm:pt>
    <dgm:pt modelId="{B876163C-6B63-4C52-A6B2-E9921588669A}" type="pres">
      <dgm:prSet presAssocID="{6BFB6970-B6B2-407D-A7A0-48BBDCD6D08B}" presName="dummyMaxCanvas" presStyleCnt="0">
        <dgm:presLayoutVars/>
      </dgm:prSet>
      <dgm:spPr/>
    </dgm:pt>
    <dgm:pt modelId="{7C3593C5-AA3B-47DA-8AEC-70552269096E}" type="pres">
      <dgm:prSet presAssocID="{6BFB6970-B6B2-407D-A7A0-48BBDCD6D08B}" presName="FourNodes_1" presStyleLbl="node1" presStyleIdx="0" presStyleCnt="4" custLinFactNeighborX="-798" custLinFactNeighborY="-1870">
        <dgm:presLayoutVars>
          <dgm:bulletEnabled val="1"/>
        </dgm:presLayoutVars>
      </dgm:prSet>
      <dgm:spPr/>
    </dgm:pt>
    <dgm:pt modelId="{B9540680-D5B4-4C96-ADC5-CA727C6076DD}" type="pres">
      <dgm:prSet presAssocID="{6BFB6970-B6B2-407D-A7A0-48BBDCD6D08B}" presName="FourNodes_2" presStyleLbl="node1" presStyleIdx="1" presStyleCnt="4">
        <dgm:presLayoutVars>
          <dgm:bulletEnabled val="1"/>
        </dgm:presLayoutVars>
      </dgm:prSet>
      <dgm:spPr/>
    </dgm:pt>
    <dgm:pt modelId="{D24EC458-A6D0-4105-A8D4-3285EC140627}" type="pres">
      <dgm:prSet presAssocID="{6BFB6970-B6B2-407D-A7A0-48BBDCD6D08B}" presName="FourNodes_3" presStyleLbl="node1" presStyleIdx="2" presStyleCnt="4">
        <dgm:presLayoutVars>
          <dgm:bulletEnabled val="1"/>
        </dgm:presLayoutVars>
      </dgm:prSet>
      <dgm:spPr/>
    </dgm:pt>
    <dgm:pt modelId="{431996B9-1FB2-44DE-BA67-CBC371FAB10F}" type="pres">
      <dgm:prSet presAssocID="{6BFB6970-B6B2-407D-A7A0-48BBDCD6D08B}" presName="FourNodes_4" presStyleLbl="node1" presStyleIdx="3" presStyleCnt="4">
        <dgm:presLayoutVars>
          <dgm:bulletEnabled val="1"/>
        </dgm:presLayoutVars>
      </dgm:prSet>
      <dgm:spPr/>
    </dgm:pt>
    <dgm:pt modelId="{64C83A17-37A4-4904-A0F4-1CEFE1054D72}" type="pres">
      <dgm:prSet presAssocID="{6BFB6970-B6B2-407D-A7A0-48BBDCD6D08B}" presName="FourConn_1-2" presStyleLbl="fgAccFollowNode1" presStyleIdx="0" presStyleCnt="3">
        <dgm:presLayoutVars>
          <dgm:bulletEnabled val="1"/>
        </dgm:presLayoutVars>
      </dgm:prSet>
      <dgm:spPr/>
    </dgm:pt>
    <dgm:pt modelId="{9BB9F335-D64A-4F8B-82FF-67CAC9DC1A21}" type="pres">
      <dgm:prSet presAssocID="{6BFB6970-B6B2-407D-A7A0-48BBDCD6D08B}" presName="FourConn_2-3" presStyleLbl="fgAccFollowNode1" presStyleIdx="1" presStyleCnt="3">
        <dgm:presLayoutVars>
          <dgm:bulletEnabled val="1"/>
        </dgm:presLayoutVars>
      </dgm:prSet>
      <dgm:spPr/>
    </dgm:pt>
    <dgm:pt modelId="{938CD348-4DA8-403D-B669-702F0EB08027}" type="pres">
      <dgm:prSet presAssocID="{6BFB6970-B6B2-407D-A7A0-48BBDCD6D08B}" presName="FourConn_3-4" presStyleLbl="fgAccFollowNode1" presStyleIdx="2" presStyleCnt="3">
        <dgm:presLayoutVars>
          <dgm:bulletEnabled val="1"/>
        </dgm:presLayoutVars>
      </dgm:prSet>
      <dgm:spPr/>
    </dgm:pt>
    <dgm:pt modelId="{A0C17A88-3BF9-4552-BDCA-D974F4ABB4CE}" type="pres">
      <dgm:prSet presAssocID="{6BFB6970-B6B2-407D-A7A0-48BBDCD6D08B}" presName="FourNodes_1_text" presStyleLbl="node1" presStyleIdx="3" presStyleCnt="4">
        <dgm:presLayoutVars>
          <dgm:bulletEnabled val="1"/>
        </dgm:presLayoutVars>
      </dgm:prSet>
      <dgm:spPr/>
    </dgm:pt>
    <dgm:pt modelId="{C58816F7-B27B-4D21-8937-2792768C88F9}" type="pres">
      <dgm:prSet presAssocID="{6BFB6970-B6B2-407D-A7A0-48BBDCD6D08B}" presName="FourNodes_2_text" presStyleLbl="node1" presStyleIdx="3" presStyleCnt="4">
        <dgm:presLayoutVars>
          <dgm:bulletEnabled val="1"/>
        </dgm:presLayoutVars>
      </dgm:prSet>
      <dgm:spPr/>
    </dgm:pt>
    <dgm:pt modelId="{9A624B0D-F5E6-401F-B69D-E7441DAEE728}" type="pres">
      <dgm:prSet presAssocID="{6BFB6970-B6B2-407D-A7A0-48BBDCD6D08B}" presName="FourNodes_3_text" presStyleLbl="node1" presStyleIdx="3" presStyleCnt="4">
        <dgm:presLayoutVars>
          <dgm:bulletEnabled val="1"/>
        </dgm:presLayoutVars>
      </dgm:prSet>
      <dgm:spPr/>
    </dgm:pt>
    <dgm:pt modelId="{4FC98881-6D62-4367-B9CB-6AAAE612BFFB}" type="pres">
      <dgm:prSet presAssocID="{6BFB6970-B6B2-407D-A7A0-48BBDCD6D08B}" presName="FourNodes_4_text" presStyleLbl="node1" presStyleIdx="3" presStyleCnt="4">
        <dgm:presLayoutVars>
          <dgm:bulletEnabled val="1"/>
        </dgm:presLayoutVars>
      </dgm:prSet>
      <dgm:spPr/>
    </dgm:pt>
  </dgm:ptLst>
  <dgm:cxnLst>
    <dgm:cxn modelId="{2D0A5500-0879-49B8-BF1A-F1C4BF929EBE}" type="presOf" srcId="{079375DB-34D2-456C-91E5-BD291449950E}" destId="{64C83A17-37A4-4904-A0F4-1CEFE1054D72}" srcOrd="0" destOrd="0" presId="urn:microsoft.com/office/officeart/2005/8/layout/vProcess5"/>
    <dgm:cxn modelId="{D27BEF05-A463-453A-B2F7-D3A9348494F2}" type="presOf" srcId="{12BC70D2-874A-4492-A3B4-B33D6AF034D0}" destId="{A0C17A88-3BF9-4552-BDCA-D974F4ABB4CE}" srcOrd="1" destOrd="0" presId="urn:microsoft.com/office/officeart/2005/8/layout/vProcess5"/>
    <dgm:cxn modelId="{2D9B620E-0997-4A4B-9E37-674D75D1AADD}" type="presOf" srcId="{8194B847-EB0A-4677-9387-053B6CBF8376}" destId="{431996B9-1FB2-44DE-BA67-CBC371FAB10F}" srcOrd="0" destOrd="0" presId="urn:microsoft.com/office/officeart/2005/8/layout/vProcess5"/>
    <dgm:cxn modelId="{ED72FE13-536F-4210-B67A-C767F95E5930}" type="presOf" srcId="{12BC70D2-874A-4492-A3B4-B33D6AF034D0}" destId="{7C3593C5-AA3B-47DA-8AEC-70552269096E}" srcOrd="0" destOrd="0" presId="urn:microsoft.com/office/officeart/2005/8/layout/vProcess5"/>
    <dgm:cxn modelId="{B845B91E-9577-4D5D-8977-8C7A77E9B4FF}" srcId="{6BFB6970-B6B2-407D-A7A0-48BBDCD6D08B}" destId="{2AE0FA80-63A6-4DC9-A3CA-35EE8D255F34}" srcOrd="2" destOrd="0" parTransId="{7507570E-279D-4F1C-B587-072FCBE35722}" sibTransId="{7219FE7E-E13A-4B9F-9725-9C37269B4A2C}"/>
    <dgm:cxn modelId="{575BDA37-7CD8-4BC9-A79B-D6EE0CA9457F}" type="presOf" srcId="{7219FE7E-E13A-4B9F-9725-9C37269B4A2C}" destId="{938CD348-4DA8-403D-B669-702F0EB08027}" srcOrd="0" destOrd="0" presId="urn:microsoft.com/office/officeart/2005/8/layout/vProcess5"/>
    <dgm:cxn modelId="{41982C67-650E-41B6-B700-70EE3D883705}" type="presOf" srcId="{BC402604-321A-4C30-94D9-91C296FC5403}" destId="{C58816F7-B27B-4D21-8937-2792768C88F9}" srcOrd="1" destOrd="0" presId="urn:microsoft.com/office/officeart/2005/8/layout/vProcess5"/>
    <dgm:cxn modelId="{2811FF78-10B1-4C76-81D3-3E0F124237E6}" type="presOf" srcId="{2AE0FA80-63A6-4DC9-A3CA-35EE8D255F34}" destId="{D24EC458-A6D0-4105-A8D4-3285EC140627}" srcOrd="0" destOrd="0" presId="urn:microsoft.com/office/officeart/2005/8/layout/vProcess5"/>
    <dgm:cxn modelId="{E7A8F4A1-16D4-4656-A754-4D3111FA00FC}" type="presOf" srcId="{2AE0FA80-63A6-4DC9-A3CA-35EE8D255F34}" destId="{9A624B0D-F5E6-401F-B69D-E7441DAEE728}" srcOrd="1" destOrd="0" presId="urn:microsoft.com/office/officeart/2005/8/layout/vProcess5"/>
    <dgm:cxn modelId="{152230A2-C259-4CAB-9041-2898E5298EE5}" type="presOf" srcId="{C1A77D8E-9530-4E98-81CA-5A5E9021EE41}" destId="{9BB9F335-D64A-4F8B-82FF-67CAC9DC1A21}" srcOrd="0" destOrd="0" presId="urn:microsoft.com/office/officeart/2005/8/layout/vProcess5"/>
    <dgm:cxn modelId="{871BD2C2-D9CB-48F8-B95B-0F34F09CF975}" type="presOf" srcId="{BC402604-321A-4C30-94D9-91C296FC5403}" destId="{B9540680-D5B4-4C96-ADC5-CA727C6076DD}" srcOrd="0" destOrd="0" presId="urn:microsoft.com/office/officeart/2005/8/layout/vProcess5"/>
    <dgm:cxn modelId="{8276D2C4-4B59-46A7-96E9-233A870AC7F8}" type="presOf" srcId="{6BFB6970-B6B2-407D-A7A0-48BBDCD6D08B}" destId="{4D6F6094-20F8-4CF9-9B84-9A064780C494}" srcOrd="0" destOrd="0" presId="urn:microsoft.com/office/officeart/2005/8/layout/vProcess5"/>
    <dgm:cxn modelId="{6281E9D7-DAA2-46B7-98C3-0C884E96CAF6}" srcId="{6BFB6970-B6B2-407D-A7A0-48BBDCD6D08B}" destId="{12BC70D2-874A-4492-A3B4-B33D6AF034D0}" srcOrd="0" destOrd="0" parTransId="{E3E16819-7261-45D6-BE46-E262697DC98B}" sibTransId="{079375DB-34D2-456C-91E5-BD291449950E}"/>
    <dgm:cxn modelId="{B81978E0-6EC9-4575-9ECC-664DBBE4EAD9}" srcId="{6BFB6970-B6B2-407D-A7A0-48BBDCD6D08B}" destId="{8194B847-EB0A-4677-9387-053B6CBF8376}" srcOrd="3" destOrd="0" parTransId="{A787341F-44E8-4CF4-9C63-1D9B630D7A57}" sibTransId="{D80B3EF2-1DEA-48C0-8639-AB8EE912E17C}"/>
    <dgm:cxn modelId="{0F4D9EEC-12AA-43E3-84FC-54A1350FE8F2}" type="presOf" srcId="{8194B847-EB0A-4677-9387-053B6CBF8376}" destId="{4FC98881-6D62-4367-B9CB-6AAAE612BFFB}" srcOrd="1" destOrd="0" presId="urn:microsoft.com/office/officeart/2005/8/layout/vProcess5"/>
    <dgm:cxn modelId="{E2FE21EE-B9E8-4398-A49A-15E45E3EDA6B}" srcId="{6BFB6970-B6B2-407D-A7A0-48BBDCD6D08B}" destId="{BC402604-321A-4C30-94D9-91C296FC5403}" srcOrd="1" destOrd="0" parTransId="{060A7256-1E83-4737-93C5-C20F28F2D9A0}" sibTransId="{C1A77D8E-9530-4E98-81CA-5A5E9021EE41}"/>
    <dgm:cxn modelId="{4ADE7A9A-E925-46C0-957E-DB6E8439825A}" type="presParOf" srcId="{4D6F6094-20F8-4CF9-9B84-9A064780C494}" destId="{B876163C-6B63-4C52-A6B2-E9921588669A}" srcOrd="0" destOrd="0" presId="urn:microsoft.com/office/officeart/2005/8/layout/vProcess5"/>
    <dgm:cxn modelId="{6E438D43-D8EE-4FEF-86FB-CA270A6932EF}" type="presParOf" srcId="{4D6F6094-20F8-4CF9-9B84-9A064780C494}" destId="{7C3593C5-AA3B-47DA-8AEC-70552269096E}" srcOrd="1" destOrd="0" presId="urn:microsoft.com/office/officeart/2005/8/layout/vProcess5"/>
    <dgm:cxn modelId="{937D54D9-728E-4642-B2C3-BD2919F199D8}" type="presParOf" srcId="{4D6F6094-20F8-4CF9-9B84-9A064780C494}" destId="{B9540680-D5B4-4C96-ADC5-CA727C6076DD}" srcOrd="2" destOrd="0" presId="urn:microsoft.com/office/officeart/2005/8/layout/vProcess5"/>
    <dgm:cxn modelId="{7B29C402-449E-4AE6-A919-C1B3C4C7CBC0}" type="presParOf" srcId="{4D6F6094-20F8-4CF9-9B84-9A064780C494}" destId="{D24EC458-A6D0-4105-A8D4-3285EC140627}" srcOrd="3" destOrd="0" presId="urn:microsoft.com/office/officeart/2005/8/layout/vProcess5"/>
    <dgm:cxn modelId="{D9CED6D0-0ADC-4DFA-BDB3-9BB3BD898DFB}" type="presParOf" srcId="{4D6F6094-20F8-4CF9-9B84-9A064780C494}" destId="{431996B9-1FB2-44DE-BA67-CBC371FAB10F}" srcOrd="4" destOrd="0" presId="urn:microsoft.com/office/officeart/2005/8/layout/vProcess5"/>
    <dgm:cxn modelId="{3B0389CC-18CA-4619-A405-448C330E0F1B}" type="presParOf" srcId="{4D6F6094-20F8-4CF9-9B84-9A064780C494}" destId="{64C83A17-37A4-4904-A0F4-1CEFE1054D72}" srcOrd="5" destOrd="0" presId="urn:microsoft.com/office/officeart/2005/8/layout/vProcess5"/>
    <dgm:cxn modelId="{13CC7F4F-846E-488D-A0D4-283FF5E35BFC}" type="presParOf" srcId="{4D6F6094-20F8-4CF9-9B84-9A064780C494}" destId="{9BB9F335-D64A-4F8B-82FF-67CAC9DC1A21}" srcOrd="6" destOrd="0" presId="urn:microsoft.com/office/officeart/2005/8/layout/vProcess5"/>
    <dgm:cxn modelId="{811713A2-5500-4F41-814A-5D0227AB270E}" type="presParOf" srcId="{4D6F6094-20F8-4CF9-9B84-9A064780C494}" destId="{938CD348-4DA8-403D-B669-702F0EB08027}" srcOrd="7" destOrd="0" presId="urn:microsoft.com/office/officeart/2005/8/layout/vProcess5"/>
    <dgm:cxn modelId="{2CE34E9D-9AE1-490E-A0ED-6E903C1472FF}" type="presParOf" srcId="{4D6F6094-20F8-4CF9-9B84-9A064780C494}" destId="{A0C17A88-3BF9-4552-BDCA-D974F4ABB4CE}" srcOrd="8" destOrd="0" presId="urn:microsoft.com/office/officeart/2005/8/layout/vProcess5"/>
    <dgm:cxn modelId="{F0E2D868-F578-41DF-B4D0-5F52DC9D9D28}" type="presParOf" srcId="{4D6F6094-20F8-4CF9-9B84-9A064780C494}" destId="{C58816F7-B27B-4D21-8937-2792768C88F9}" srcOrd="9" destOrd="0" presId="urn:microsoft.com/office/officeart/2005/8/layout/vProcess5"/>
    <dgm:cxn modelId="{80222AC4-E67C-4B84-A9B5-89837EE4AAF9}" type="presParOf" srcId="{4D6F6094-20F8-4CF9-9B84-9A064780C494}" destId="{9A624B0D-F5E6-401F-B69D-E7441DAEE728}" srcOrd="10" destOrd="0" presId="urn:microsoft.com/office/officeart/2005/8/layout/vProcess5"/>
    <dgm:cxn modelId="{70145861-5A4A-4674-970F-31FD52D43261}" type="presParOf" srcId="{4D6F6094-20F8-4CF9-9B84-9A064780C494}" destId="{4FC98881-6D62-4367-B9CB-6AAAE612BFFB}"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593C5-AA3B-47DA-8AEC-70552269096E}">
      <dsp:nvSpPr>
        <dsp:cNvPr id="0" name=""/>
        <dsp:cNvSpPr/>
      </dsp:nvSpPr>
      <dsp:spPr>
        <a:xfrm>
          <a:off x="0" y="0"/>
          <a:ext cx="8839200" cy="1089660"/>
        </a:xfrm>
        <a:prstGeom prst="roundRect">
          <a:avLst>
            <a:gd name="adj" fmla="val 10000"/>
          </a:avLst>
        </a:prstGeom>
        <a:solidFill>
          <a:schemeClr val="accent6">
            <a:lumMod val="75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State Water Resources Control Board </a:t>
          </a:r>
        </a:p>
        <a:p>
          <a:pPr marL="0" lvl="0" indent="0" algn="l" defTabSz="1066800">
            <a:lnSpc>
              <a:spcPct val="90000"/>
            </a:lnSpc>
            <a:spcBef>
              <a:spcPct val="0"/>
            </a:spcBef>
            <a:spcAft>
              <a:spcPct val="35000"/>
            </a:spcAft>
            <a:buNone/>
          </a:pPr>
          <a:r>
            <a:rPr lang="en-US" sz="2400" kern="1200" dirty="0"/>
            <a:t>(Regulatory)</a:t>
          </a:r>
        </a:p>
      </dsp:txBody>
      <dsp:txXfrm>
        <a:off x="31915" y="31915"/>
        <a:ext cx="7571295" cy="1025830"/>
      </dsp:txXfrm>
    </dsp:sp>
    <dsp:sp modelId="{B9540680-D5B4-4C96-ADC5-CA727C6076DD}">
      <dsp:nvSpPr>
        <dsp:cNvPr id="0" name=""/>
        <dsp:cNvSpPr/>
      </dsp:nvSpPr>
      <dsp:spPr>
        <a:xfrm>
          <a:off x="740283" y="1287780"/>
          <a:ext cx="8839200" cy="1089660"/>
        </a:xfrm>
        <a:prstGeom prst="roundRect">
          <a:avLst>
            <a:gd name="adj" fmla="val 10000"/>
          </a:avLst>
        </a:prstGeom>
        <a:solidFill>
          <a:schemeClr val="accent1">
            <a:lumMod val="75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Central Valley Regional Water Quality Control Board </a:t>
          </a:r>
        </a:p>
        <a:p>
          <a:pPr marL="0" lvl="0" indent="0" algn="l" defTabSz="1066800">
            <a:lnSpc>
              <a:spcPct val="90000"/>
            </a:lnSpc>
            <a:spcBef>
              <a:spcPct val="0"/>
            </a:spcBef>
            <a:spcAft>
              <a:spcPct val="35000"/>
            </a:spcAft>
            <a:buNone/>
          </a:pPr>
          <a:r>
            <a:rPr lang="en-US" sz="2400" kern="1200" dirty="0"/>
            <a:t>(Regulatory)</a:t>
          </a:r>
        </a:p>
      </dsp:txBody>
      <dsp:txXfrm>
        <a:off x="772198" y="1319695"/>
        <a:ext cx="7326808" cy="1025830"/>
      </dsp:txXfrm>
    </dsp:sp>
    <dsp:sp modelId="{D24EC458-A6D0-4105-A8D4-3285EC140627}">
      <dsp:nvSpPr>
        <dsp:cNvPr id="0" name=""/>
        <dsp:cNvSpPr/>
      </dsp:nvSpPr>
      <dsp:spPr>
        <a:xfrm>
          <a:off x="1469517" y="2575560"/>
          <a:ext cx="8839200" cy="1089660"/>
        </a:xfrm>
        <a:prstGeom prst="roundRect">
          <a:avLst>
            <a:gd name="adj" fmla="val 10000"/>
          </a:avLst>
        </a:prstGeom>
        <a:solidFill>
          <a:schemeClr val="accent3">
            <a:lumMod val="75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Sacramento Valley Water Quality Coalition/NCWA</a:t>
          </a:r>
        </a:p>
        <a:p>
          <a:pPr marL="0" lvl="0" indent="0" algn="l" defTabSz="1066800">
            <a:lnSpc>
              <a:spcPct val="90000"/>
            </a:lnSpc>
            <a:spcBef>
              <a:spcPct val="0"/>
            </a:spcBef>
            <a:spcAft>
              <a:spcPct val="35000"/>
            </a:spcAft>
            <a:buNone/>
          </a:pPr>
          <a:r>
            <a:rPr lang="en-US" sz="2400" kern="1200" dirty="0"/>
            <a:t> (Non-regulatory)</a:t>
          </a:r>
        </a:p>
      </dsp:txBody>
      <dsp:txXfrm>
        <a:off x="1501432" y="2607475"/>
        <a:ext cx="7337857" cy="1025830"/>
      </dsp:txXfrm>
    </dsp:sp>
    <dsp:sp modelId="{431996B9-1FB2-44DE-BA67-CBC371FAB10F}">
      <dsp:nvSpPr>
        <dsp:cNvPr id="0" name=""/>
        <dsp:cNvSpPr/>
      </dsp:nvSpPr>
      <dsp:spPr>
        <a:xfrm>
          <a:off x="2209799" y="3863340"/>
          <a:ext cx="8839200" cy="1089660"/>
        </a:xfrm>
        <a:prstGeom prst="roundRect">
          <a:avLst>
            <a:gd name="adj" fmla="val 10000"/>
          </a:avLst>
        </a:prstGeom>
        <a:solidFill>
          <a:schemeClr val="bg2">
            <a:lumMod val="75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Landowner</a:t>
          </a:r>
          <a:endParaRPr lang="en-US" sz="1800" kern="1200" dirty="0"/>
        </a:p>
      </dsp:txBody>
      <dsp:txXfrm>
        <a:off x="2241714" y="3895255"/>
        <a:ext cx="7326808" cy="1025830"/>
      </dsp:txXfrm>
    </dsp:sp>
    <dsp:sp modelId="{64C83A17-37A4-4904-A0F4-1CEFE1054D72}">
      <dsp:nvSpPr>
        <dsp:cNvPr id="0" name=""/>
        <dsp:cNvSpPr/>
      </dsp:nvSpPr>
      <dsp:spPr>
        <a:xfrm>
          <a:off x="8130921" y="834580"/>
          <a:ext cx="708279" cy="70827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8290284" y="834580"/>
        <a:ext cx="389553" cy="532980"/>
      </dsp:txXfrm>
    </dsp:sp>
    <dsp:sp modelId="{9BB9F335-D64A-4F8B-82FF-67CAC9DC1A21}">
      <dsp:nvSpPr>
        <dsp:cNvPr id="0" name=""/>
        <dsp:cNvSpPr/>
      </dsp:nvSpPr>
      <dsp:spPr>
        <a:xfrm>
          <a:off x="8871204" y="2122360"/>
          <a:ext cx="708279" cy="708279"/>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9030567" y="2122360"/>
        <a:ext cx="389553" cy="532980"/>
      </dsp:txXfrm>
    </dsp:sp>
    <dsp:sp modelId="{938CD348-4DA8-403D-B669-702F0EB08027}">
      <dsp:nvSpPr>
        <dsp:cNvPr id="0" name=""/>
        <dsp:cNvSpPr/>
      </dsp:nvSpPr>
      <dsp:spPr>
        <a:xfrm>
          <a:off x="9600438" y="3410140"/>
          <a:ext cx="708279" cy="708279"/>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9759801" y="3410140"/>
        <a:ext cx="389553" cy="532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B4759-6E92-46BB-83B5-1B39F5D3DE97}">
      <dsp:nvSpPr>
        <dsp:cNvPr id="0" name=""/>
        <dsp:cNvSpPr/>
      </dsp:nvSpPr>
      <dsp:spPr>
        <a:xfrm>
          <a:off x="1502694" y="0"/>
          <a:ext cx="601077" cy="494388"/>
        </a:xfrm>
        <a:prstGeom prst="trapezoid">
          <a:avLst>
            <a:gd name="adj" fmla="val 60790"/>
          </a:avLst>
        </a:prstGeom>
        <a:solidFill>
          <a:schemeClr val="accent3">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j-lt"/>
            </a:rPr>
            <a:t>ACL</a:t>
          </a:r>
        </a:p>
      </dsp:txBody>
      <dsp:txXfrm>
        <a:off x="1502694" y="0"/>
        <a:ext cx="601077" cy="494388"/>
      </dsp:txXfrm>
    </dsp:sp>
    <dsp:sp modelId="{E90EA56B-C95A-49A2-B85A-843FD03D20A3}">
      <dsp:nvSpPr>
        <dsp:cNvPr id="0" name=""/>
        <dsp:cNvSpPr/>
      </dsp:nvSpPr>
      <dsp:spPr>
        <a:xfrm>
          <a:off x="1202155" y="494388"/>
          <a:ext cx="1202155" cy="494388"/>
        </a:xfrm>
        <a:prstGeom prst="trapezoid">
          <a:avLst>
            <a:gd name="adj" fmla="val 60790"/>
          </a:avLst>
        </a:prstGeom>
        <a:solidFill>
          <a:schemeClr val="accent3">
            <a:shade val="80000"/>
            <a:hueOff val="-25804"/>
            <a:satOff val="423"/>
            <a:lumOff val="42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j-lt"/>
            </a:rPr>
            <a:t>Pre-ACL or Compressed ACL</a:t>
          </a:r>
        </a:p>
      </dsp:txBody>
      <dsp:txXfrm>
        <a:off x="1412532" y="494388"/>
        <a:ext cx="781401" cy="494388"/>
      </dsp:txXfrm>
    </dsp:sp>
    <dsp:sp modelId="{7FFBD3BA-D7AE-4320-805A-2A5195191353}">
      <dsp:nvSpPr>
        <dsp:cNvPr id="0" name=""/>
        <dsp:cNvSpPr/>
      </dsp:nvSpPr>
      <dsp:spPr>
        <a:xfrm>
          <a:off x="901616" y="988776"/>
          <a:ext cx="1803233" cy="494388"/>
        </a:xfrm>
        <a:prstGeom prst="trapezoid">
          <a:avLst>
            <a:gd name="adj" fmla="val 60790"/>
          </a:avLst>
        </a:prstGeom>
        <a:solidFill>
          <a:schemeClr val="accent3">
            <a:shade val="80000"/>
            <a:hueOff val="-51608"/>
            <a:satOff val="845"/>
            <a:lumOff val="85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j-lt"/>
            </a:rPr>
            <a:t>Last Chance Phone Call</a:t>
          </a:r>
        </a:p>
      </dsp:txBody>
      <dsp:txXfrm>
        <a:off x="1217182" y="988776"/>
        <a:ext cx="1172101" cy="494388"/>
      </dsp:txXfrm>
    </dsp:sp>
    <dsp:sp modelId="{CF1633AC-9051-431C-A69F-DB741A034FC1}">
      <dsp:nvSpPr>
        <dsp:cNvPr id="0" name=""/>
        <dsp:cNvSpPr/>
      </dsp:nvSpPr>
      <dsp:spPr>
        <a:xfrm>
          <a:off x="601077" y="1483164"/>
          <a:ext cx="2404311" cy="494388"/>
        </a:xfrm>
        <a:prstGeom prst="trapezoid">
          <a:avLst>
            <a:gd name="adj" fmla="val 60790"/>
          </a:avLst>
        </a:prstGeom>
        <a:solidFill>
          <a:schemeClr val="accent3">
            <a:shade val="80000"/>
            <a:hueOff val="-77411"/>
            <a:satOff val="1268"/>
            <a:lumOff val="128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j-lt"/>
            </a:rPr>
            <a:t>Drive-by Inspection</a:t>
          </a:r>
        </a:p>
      </dsp:txBody>
      <dsp:txXfrm>
        <a:off x="1021832" y="1483164"/>
        <a:ext cx="1562802" cy="494388"/>
      </dsp:txXfrm>
    </dsp:sp>
    <dsp:sp modelId="{6DFC6029-FC41-46F6-ADB2-CDDBD346F859}">
      <dsp:nvSpPr>
        <dsp:cNvPr id="0" name=""/>
        <dsp:cNvSpPr/>
      </dsp:nvSpPr>
      <dsp:spPr>
        <a:xfrm>
          <a:off x="300538" y="1977552"/>
          <a:ext cx="3005389" cy="494388"/>
        </a:xfrm>
        <a:prstGeom prst="trapezoid">
          <a:avLst>
            <a:gd name="adj" fmla="val 60790"/>
          </a:avLst>
        </a:prstGeom>
        <a:solidFill>
          <a:schemeClr val="accent3">
            <a:shade val="80000"/>
            <a:hueOff val="-103215"/>
            <a:satOff val="1690"/>
            <a:lumOff val="1719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j-lt"/>
            </a:rPr>
            <a:t>Notice of Violation</a:t>
          </a:r>
        </a:p>
      </dsp:txBody>
      <dsp:txXfrm>
        <a:off x="826482" y="1977552"/>
        <a:ext cx="1953502" cy="494388"/>
      </dsp:txXfrm>
    </dsp:sp>
    <dsp:sp modelId="{452DE5F2-A0BD-456E-A70A-932B36A1E467}">
      <dsp:nvSpPr>
        <dsp:cNvPr id="0" name=""/>
        <dsp:cNvSpPr/>
      </dsp:nvSpPr>
      <dsp:spPr>
        <a:xfrm>
          <a:off x="0" y="2471940"/>
          <a:ext cx="3606467" cy="494388"/>
        </a:xfrm>
        <a:prstGeom prst="trapezoid">
          <a:avLst>
            <a:gd name="adj" fmla="val 60790"/>
          </a:avLst>
        </a:prstGeom>
        <a:solidFill>
          <a:schemeClr val="accent3">
            <a:shade val="80000"/>
            <a:hueOff val="-129019"/>
            <a:satOff val="2113"/>
            <a:lumOff val="2148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mj-lt"/>
            </a:rPr>
            <a:t>Reminder Letter</a:t>
          </a:r>
        </a:p>
      </dsp:txBody>
      <dsp:txXfrm>
        <a:off x="631131" y="2471940"/>
        <a:ext cx="2344203" cy="494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593C5-AA3B-47DA-8AEC-70552269096E}">
      <dsp:nvSpPr>
        <dsp:cNvPr id="0" name=""/>
        <dsp:cNvSpPr/>
      </dsp:nvSpPr>
      <dsp:spPr>
        <a:xfrm>
          <a:off x="0" y="0"/>
          <a:ext cx="8839200" cy="1089660"/>
        </a:xfrm>
        <a:prstGeom prst="roundRect">
          <a:avLst>
            <a:gd name="adj" fmla="val 10000"/>
          </a:avLst>
        </a:prstGeom>
        <a:solidFill>
          <a:schemeClr val="accent6">
            <a:lumMod val="75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State Water Resources Control Board </a:t>
          </a:r>
        </a:p>
        <a:p>
          <a:pPr marL="0" lvl="0" indent="0" algn="l" defTabSz="1066800">
            <a:lnSpc>
              <a:spcPct val="90000"/>
            </a:lnSpc>
            <a:spcBef>
              <a:spcPct val="0"/>
            </a:spcBef>
            <a:spcAft>
              <a:spcPct val="35000"/>
            </a:spcAft>
            <a:buNone/>
          </a:pPr>
          <a:r>
            <a:rPr lang="en-US" sz="2400" kern="1200" dirty="0"/>
            <a:t>(Regulatory)</a:t>
          </a:r>
        </a:p>
      </dsp:txBody>
      <dsp:txXfrm>
        <a:off x="31915" y="31915"/>
        <a:ext cx="7571295" cy="1025830"/>
      </dsp:txXfrm>
    </dsp:sp>
    <dsp:sp modelId="{B9540680-D5B4-4C96-ADC5-CA727C6076DD}">
      <dsp:nvSpPr>
        <dsp:cNvPr id="0" name=""/>
        <dsp:cNvSpPr/>
      </dsp:nvSpPr>
      <dsp:spPr>
        <a:xfrm>
          <a:off x="740283" y="1287780"/>
          <a:ext cx="8839200" cy="1089660"/>
        </a:xfrm>
        <a:prstGeom prst="roundRect">
          <a:avLst>
            <a:gd name="adj" fmla="val 10000"/>
          </a:avLst>
        </a:prstGeom>
        <a:solidFill>
          <a:schemeClr val="accent1">
            <a:lumMod val="75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Central Valley Regional Water Quality Control Board </a:t>
          </a:r>
        </a:p>
        <a:p>
          <a:pPr marL="0" lvl="0" indent="0" algn="l" defTabSz="1066800">
            <a:lnSpc>
              <a:spcPct val="90000"/>
            </a:lnSpc>
            <a:spcBef>
              <a:spcPct val="0"/>
            </a:spcBef>
            <a:spcAft>
              <a:spcPct val="35000"/>
            </a:spcAft>
            <a:buNone/>
          </a:pPr>
          <a:r>
            <a:rPr lang="en-US" sz="2400" kern="1200" dirty="0"/>
            <a:t>(Regulatory)</a:t>
          </a:r>
        </a:p>
      </dsp:txBody>
      <dsp:txXfrm>
        <a:off x="772198" y="1319695"/>
        <a:ext cx="7326808" cy="1025830"/>
      </dsp:txXfrm>
    </dsp:sp>
    <dsp:sp modelId="{D24EC458-A6D0-4105-A8D4-3285EC140627}">
      <dsp:nvSpPr>
        <dsp:cNvPr id="0" name=""/>
        <dsp:cNvSpPr/>
      </dsp:nvSpPr>
      <dsp:spPr>
        <a:xfrm>
          <a:off x="1469517" y="2575560"/>
          <a:ext cx="8839200" cy="1089660"/>
        </a:xfrm>
        <a:prstGeom prst="roundRect">
          <a:avLst>
            <a:gd name="adj" fmla="val 10000"/>
          </a:avLst>
        </a:prstGeom>
        <a:solidFill>
          <a:schemeClr val="accent3">
            <a:lumMod val="75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Sacramento Valley Water Quality Coalition/NCWA</a:t>
          </a:r>
        </a:p>
        <a:p>
          <a:pPr marL="0" lvl="0" indent="0" algn="l" defTabSz="1066800">
            <a:lnSpc>
              <a:spcPct val="90000"/>
            </a:lnSpc>
            <a:spcBef>
              <a:spcPct val="0"/>
            </a:spcBef>
            <a:spcAft>
              <a:spcPct val="35000"/>
            </a:spcAft>
            <a:buNone/>
          </a:pPr>
          <a:r>
            <a:rPr lang="en-US" sz="2400" kern="1200" dirty="0"/>
            <a:t> (Non-regulatory)</a:t>
          </a:r>
        </a:p>
      </dsp:txBody>
      <dsp:txXfrm>
        <a:off x="1501432" y="2607475"/>
        <a:ext cx="7337857" cy="1025830"/>
      </dsp:txXfrm>
    </dsp:sp>
    <dsp:sp modelId="{431996B9-1FB2-44DE-BA67-CBC371FAB10F}">
      <dsp:nvSpPr>
        <dsp:cNvPr id="0" name=""/>
        <dsp:cNvSpPr/>
      </dsp:nvSpPr>
      <dsp:spPr>
        <a:xfrm>
          <a:off x="2209799" y="3863340"/>
          <a:ext cx="8839200" cy="1089660"/>
        </a:xfrm>
        <a:prstGeom prst="roundRect">
          <a:avLst>
            <a:gd name="adj" fmla="val 10000"/>
          </a:avLst>
        </a:prstGeom>
        <a:solidFill>
          <a:schemeClr val="bg2">
            <a:lumMod val="75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Landowner</a:t>
          </a:r>
          <a:endParaRPr lang="en-US" sz="1800" kern="1200" dirty="0"/>
        </a:p>
      </dsp:txBody>
      <dsp:txXfrm>
        <a:off x="2241714" y="3895255"/>
        <a:ext cx="7326808" cy="1025830"/>
      </dsp:txXfrm>
    </dsp:sp>
    <dsp:sp modelId="{64C83A17-37A4-4904-A0F4-1CEFE1054D72}">
      <dsp:nvSpPr>
        <dsp:cNvPr id="0" name=""/>
        <dsp:cNvSpPr/>
      </dsp:nvSpPr>
      <dsp:spPr>
        <a:xfrm>
          <a:off x="8130921" y="834580"/>
          <a:ext cx="708279" cy="708279"/>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8290284" y="834580"/>
        <a:ext cx="389553" cy="532980"/>
      </dsp:txXfrm>
    </dsp:sp>
    <dsp:sp modelId="{9BB9F335-D64A-4F8B-82FF-67CAC9DC1A21}">
      <dsp:nvSpPr>
        <dsp:cNvPr id="0" name=""/>
        <dsp:cNvSpPr/>
      </dsp:nvSpPr>
      <dsp:spPr>
        <a:xfrm>
          <a:off x="8871204" y="2122360"/>
          <a:ext cx="708279" cy="708279"/>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9030567" y="2122360"/>
        <a:ext cx="389553" cy="532980"/>
      </dsp:txXfrm>
    </dsp:sp>
    <dsp:sp modelId="{938CD348-4DA8-403D-B669-702F0EB08027}">
      <dsp:nvSpPr>
        <dsp:cNvPr id="0" name=""/>
        <dsp:cNvSpPr/>
      </dsp:nvSpPr>
      <dsp:spPr>
        <a:xfrm>
          <a:off x="9600438" y="3410140"/>
          <a:ext cx="708279" cy="708279"/>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9759801" y="3410140"/>
        <a:ext cx="389553" cy="53298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482589-CB2F-4003-801D-095B67490E73}" type="datetimeFigureOut">
              <a:rPr lang="en-US"/>
              <a:t>12/10/2024</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A4844B-5D5D-4D8E-9E71-6B297DF4019B}" type="slidenum">
              <a:rPr/>
              <a:t>‹#›</a:t>
            </a:fld>
            <a:endParaRPr/>
          </a:p>
        </p:txBody>
      </p:sp>
    </p:spTree>
    <p:extLst>
      <p:ext uri="{BB962C8B-B14F-4D97-AF65-F5344CB8AC3E}">
        <p14:creationId xmlns:p14="http://schemas.microsoft.com/office/powerpoint/2010/main" val="3858986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D4DBF-746C-4C25-853D-8A1CBE8404F4}" type="datetimeFigureOut">
              <a:rPr lang="en-US"/>
              <a:t>12/10/2024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E0FDE7-FE71-46E3-9512-437B13AD5F46}" type="slidenum">
              <a:rPr/>
              <a:t>‹#›</a:t>
            </a:fld>
            <a:endParaRPr/>
          </a:p>
        </p:txBody>
      </p:sp>
    </p:spTree>
    <p:extLst>
      <p:ext uri="{BB962C8B-B14F-4D97-AF65-F5344CB8AC3E}">
        <p14:creationId xmlns:p14="http://schemas.microsoft.com/office/powerpoint/2010/main" val="3566979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Hello! Thank you for taking time to watch the 2023-2024 Outreach Presentation for the Sacramento Valley Water Quality Coalition</a:t>
            </a:r>
            <a:endParaRPr lang="en-US" dirty="0"/>
          </a:p>
          <a:p>
            <a:endParaRPr lang="en-US" dirty="0"/>
          </a:p>
        </p:txBody>
      </p:sp>
      <p:sp>
        <p:nvSpPr>
          <p:cNvPr id="4" name="Slide Number Placeholder 3"/>
          <p:cNvSpPr>
            <a:spLocks noGrp="1"/>
          </p:cNvSpPr>
          <p:nvPr>
            <p:ph type="sldNum" sz="quarter" idx="5"/>
          </p:nvPr>
        </p:nvSpPr>
        <p:spPr/>
        <p:txBody>
          <a:bodyPr/>
          <a:lstStyle/>
          <a:p>
            <a:fld id="{8DE0FDE7-FE71-46E3-9512-437B13AD5F46}" type="slidenum">
              <a:rPr lang="en-US" smtClean="0"/>
              <a:t>1</a:t>
            </a:fld>
            <a:endParaRPr lang="en-US"/>
          </a:p>
        </p:txBody>
      </p:sp>
    </p:spTree>
    <p:extLst>
      <p:ext uri="{BB962C8B-B14F-4D97-AF65-F5344CB8AC3E}">
        <p14:creationId xmlns:p14="http://schemas.microsoft.com/office/powerpoint/2010/main" val="34960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indent="-9144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know that we must sound like a broken record when it comes to pyrethroid pesticides, but unfortunately since we continue to see exceedances we must continue to provide outreach and resources. So, Pyrethroids are highly toxic at low concentrations to invertebrates eaten by waterfowl and fish. ILRP trigger limits are VERY LOW. Pyrethroids have both chronic and acute ILRP trigger limits that are compared to the same unitless value of 1. In terms of toxicity, some pyrethroids are more toxic than others, with bifenthrin being the most toxic and permethrin being the least toxic. But despite this toxicity rating, growers should be extremely cautious when applying any pyrethroid pesticide. </a:t>
            </a:r>
          </a:p>
          <a:p>
            <a:pPr marL="914400" marR="0" indent="-9144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914400" marR="0" indent="-9144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Pyrethroids bind tightly to organic matter and soil particles. So, among other BMPs, growers should pay special attention to reducing drift and sediment run-off. A stewardship approach is the best approach. For more information on pyrethroids and BMPs, please refer to the resource links at the bottom. They can also be found in the video description.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E0FDE7-FE71-46E3-9512-437B13AD5F46}" type="slidenum">
              <a:rPr kumimoji="0" lang="en-US" sz="1200" b="0" i="0" u="none" strike="noStrike" kern="1200" cap="none" spc="0" normalizeH="0" baseline="0" noProof="0" smtClean="0">
                <a:ln>
                  <a:noFill/>
                </a:ln>
                <a:solidFill>
                  <a:prstClr val="black"/>
                </a:solidFill>
                <a:effectLst/>
                <a:uLnTx/>
                <a:uFillTx/>
                <a:latin typeface="Century"/>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entury"/>
              <a:ea typeface="+mn-ea"/>
              <a:cs typeface="+mn-cs"/>
            </a:endParaRPr>
          </a:p>
        </p:txBody>
      </p:sp>
    </p:spTree>
    <p:extLst>
      <p:ext uri="{BB962C8B-B14F-4D97-AF65-F5344CB8AC3E}">
        <p14:creationId xmlns:p14="http://schemas.microsoft.com/office/powerpoint/2010/main" val="1146103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indent="-9144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of October 2024, the Coalition has five Management Plans for and related to pyrethroid pesticides – four in BYS and one in Colusa-Glenn. As a reminder, a Management Plan is triggered when there are 2 or more exceedances of the same constituent at the same site are observed within a 3-year period and they can only be completed through a combination of monitoring results and management practice documentation after a minimum of 3-years have passed without any additional exceedances. This means, each time another exceedance is observed the management plan is pushed out another 3 years at least. In addition to the pyrethroid related Management Plans, the Coalition has the Management Plan for nitrate + nitrite as nitrogen in the Sacramento -Amador Subwatershed which we discussed earlier. </a:t>
            </a:r>
          </a:p>
          <a:p>
            <a:pPr marL="914400" marR="0" indent="-9144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What do these Management Plans mean practically to you as a member? Well, each management plan triggers the requirement for more surface water monitoring and more member reporting which in turn triggers increased consultant and staff time all equating to increased costs. </a:t>
            </a:r>
          </a:p>
          <a:p>
            <a:endParaRPr lang="en-US" dirty="0"/>
          </a:p>
        </p:txBody>
      </p:sp>
      <p:sp>
        <p:nvSpPr>
          <p:cNvPr id="4" name="Slide Number Placeholder 3"/>
          <p:cNvSpPr>
            <a:spLocks noGrp="1"/>
          </p:cNvSpPr>
          <p:nvPr>
            <p:ph type="sldNum" sz="quarter" idx="5"/>
          </p:nvPr>
        </p:nvSpPr>
        <p:spPr/>
        <p:txBody>
          <a:bodyPr/>
          <a:lstStyle/>
          <a:p>
            <a:fld id="{8DE0FDE7-FE71-46E3-9512-437B13AD5F46}" type="slidenum">
              <a:rPr lang="en-US" smtClean="0"/>
              <a:t>11</a:t>
            </a:fld>
            <a:endParaRPr lang="en-US"/>
          </a:p>
        </p:txBody>
      </p:sp>
    </p:spTree>
    <p:extLst>
      <p:ext uri="{BB962C8B-B14F-4D97-AF65-F5344CB8AC3E}">
        <p14:creationId xmlns:p14="http://schemas.microsoft.com/office/powerpoint/2010/main" val="3601596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So looking ahead to the rest of the 2025 monitoring year, which did already begin on October 1 here are the main things we would like members to take away: the best way to keep costs down is to avoid triggering exceedances and management plans and to complete existing management plans as soon as possible. To do that, please always exercise extreme caution when applying all pesticides, but especially pyrethroids.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E0FDE7-FE71-46E3-9512-437B13AD5F46}" type="slidenum">
              <a:rPr kumimoji="0" lang="en-US" sz="1200" b="0" i="0" u="none" strike="noStrike" kern="1200" cap="none" spc="0" normalizeH="0" baseline="0" noProof="0" smtClean="0">
                <a:ln>
                  <a:noFill/>
                </a:ln>
                <a:solidFill>
                  <a:prstClr val="black"/>
                </a:solidFill>
                <a:effectLst/>
                <a:uLnTx/>
                <a:uFillTx/>
                <a:latin typeface="Century"/>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entury"/>
              <a:ea typeface="+mn-ea"/>
              <a:cs typeface="+mn-cs"/>
            </a:endParaRPr>
          </a:p>
        </p:txBody>
      </p:sp>
    </p:spTree>
    <p:extLst>
      <p:ext uri="{BB962C8B-B14F-4D97-AF65-F5344CB8AC3E}">
        <p14:creationId xmlns:p14="http://schemas.microsoft.com/office/powerpoint/2010/main" val="3893846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going to move on to speak about requirements that Coalition members should keep in mind in the coming year.</a:t>
            </a:r>
          </a:p>
          <a:p>
            <a:endParaRPr lang="en-US" dirty="0"/>
          </a:p>
        </p:txBody>
      </p:sp>
      <p:sp>
        <p:nvSpPr>
          <p:cNvPr id="4" name="Slide Number Placeholder 3"/>
          <p:cNvSpPr>
            <a:spLocks noGrp="1"/>
          </p:cNvSpPr>
          <p:nvPr>
            <p:ph type="sldNum" sz="quarter" idx="5"/>
          </p:nvPr>
        </p:nvSpPr>
        <p:spPr/>
        <p:txBody>
          <a:bodyPr/>
          <a:lstStyle/>
          <a:p>
            <a:fld id="{8DE0FDE7-FE71-46E3-9512-437B13AD5F46}" type="slidenum">
              <a:rPr lang="en-US" smtClean="0"/>
              <a:t>13</a:t>
            </a:fld>
            <a:endParaRPr lang="en-US"/>
          </a:p>
        </p:txBody>
      </p:sp>
    </p:spTree>
    <p:extLst>
      <p:ext uri="{BB962C8B-B14F-4D97-AF65-F5344CB8AC3E}">
        <p14:creationId xmlns:p14="http://schemas.microsoft.com/office/powerpoint/2010/main" val="2988596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indent="-9144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Member requirements are quite similar to requirements in previous years.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Irrigation and Nitrogen Management Worksheet, which must be completed each year by March 1. The worksheet stays on farm and is not turned in to the Coalition. . If your property is in an area that is high vulnerability for nitrogen or you have a field identified 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an“outlier</a:t>
            </a:r>
            <a:r>
              <a:rPr lang="en-US" sz="1800" dirty="0">
                <a:effectLst/>
                <a:latin typeface="Calibri" panose="020F0502020204030204" pitchFamily="34" charset="0"/>
                <a:ea typeface="Calibri" panose="020F0502020204030204" pitchFamily="34" charset="0"/>
                <a:cs typeface="Times New Roman" panose="02020603050405020304" pitchFamily="18" charset="0"/>
              </a:rPr>
              <a:t>”, you will be required to certify your worksheet. We will talk about certification options in a few minutes. Now although it is not necessarily being tracked at the Coalition level, if your property is selected for on On-Farm Inspection by the Regional Board, you will be required to produce this document for at least the 3-5 previous crop years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Irrigation and Nitrogen Management Summary Report DOES need to be turned in to the Coalition. Some Subwatersheds have an online tool to complete this report. In this report, you report your actuals from the previous crop year – including actual nitrogen applied and yields. For 2024 reporting, you will report for the 2023 crop year.</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Members in the Valley Floor are also required to complete a groundwater quality Management Practice Implementation Report, or MPIR, which is also available to be completed online. And members in a drainage with an active surface water quality Management Plan are required to complete a surface water MPIR.</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Areas identified as high vulnerability for sediment erosion, a Sediment Erosion Control Plan must be completed and certified ONCE. And again, we will discuss options for certification of the SECP in a few minutes.</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of course there is the annual outreach participation, which you are completing by watching this vide. </a:t>
            </a: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 would like to emphasize that because you are a Member of the Coalition, nitrogen use, yields, and other on-farm practices collected through these reports remain anonymous, and cannot be traced back to a specific grower. </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here at the Coalition are here to help you keep track of what is required to be completed when. We will notify you of everything that is needed for compliance. BUT, please remember that the ultimate responsibility for completing all requirements is up to each individual grower. </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Information collected though these reports have been instrumental in streamlining some ILRP requirements and demonstrating that drinking water limits are already being met in the groundwater based. This has been done through calculation of groundwater protection values at the township scale. The information is also basis for continued right-sizing of the program in the Sacramento Valley that began in 2009 with the Reduced Monitoring Management Practices Alternative for upper watershed agricultural areas.</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DE0FDE7-FE71-46E3-9512-437B13AD5F46}" type="slidenum">
              <a:rPr lang="en-US" smtClean="0"/>
              <a:t>14</a:t>
            </a:fld>
            <a:endParaRPr lang="en-US"/>
          </a:p>
        </p:txBody>
      </p:sp>
    </p:spTree>
    <p:extLst>
      <p:ext uri="{BB962C8B-B14F-4D97-AF65-F5344CB8AC3E}">
        <p14:creationId xmlns:p14="http://schemas.microsoft.com/office/powerpoint/2010/main" val="1783210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indent="-9144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Members who fail to complete their reporting ON TIME, will have their names submitted to the Regional Board, as required by the WDR. At this point, the Regional Board, as the regulatory agency, will follow-up with members to get those late reports in the form of phone calls and letters. The Coalition will continue to assist members in completing the reports, even after the deadline passes, however, it should be mentioned that their may be late fees to account for the additional staff time required to help with late reports.</a:t>
            </a:r>
          </a:p>
          <a:p>
            <a:pPr marL="914400" marR="0" indent="-9144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Regional Board performs what is called progressive enforcement. Displayed here is the  enforcement pyramid used for late reporters. Between each level is a waiting period, in which Members are given an opportunity to respond. If a Member does not respond, they move up to the next level of enforcement. Now the goal of these efforts is not to frighten landowners or collect fines, but it is to get landowners compliant and receive the data. That being said, there are consequences if a member fails to respond and submit the late, including fines up to $1000 per day. Similar processes are used for members who fail to pay their dues and non-enrolled land owners.</a:t>
            </a:r>
          </a:p>
          <a:p>
            <a:pPr marL="914400" marR="0" indent="-9144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are ever a recipient of one of these types of letters, PLEASE REPOND IMMEDIATELY to avoid being escalated to the next level. However, if you are a member the best way to avoid enforcement from the Regional Board is to complete your reporting on time and pay your dues.</a:t>
            </a:r>
          </a:p>
          <a:p>
            <a:endParaRPr lang="en-US" dirty="0"/>
          </a:p>
        </p:txBody>
      </p:sp>
      <p:sp>
        <p:nvSpPr>
          <p:cNvPr id="4" name="Slide Number Placeholder 3"/>
          <p:cNvSpPr>
            <a:spLocks noGrp="1"/>
          </p:cNvSpPr>
          <p:nvPr>
            <p:ph type="sldNum" sz="quarter" idx="5"/>
          </p:nvPr>
        </p:nvSpPr>
        <p:spPr/>
        <p:txBody>
          <a:bodyPr/>
          <a:lstStyle/>
          <a:p>
            <a:fld id="{8DE0FDE7-FE71-46E3-9512-437B13AD5F46}" type="slidenum">
              <a:rPr lang="en-US" smtClean="0"/>
              <a:t>15</a:t>
            </a:fld>
            <a:endParaRPr lang="en-US"/>
          </a:p>
        </p:txBody>
      </p:sp>
    </p:spTree>
    <p:extLst>
      <p:ext uri="{BB962C8B-B14F-4D97-AF65-F5344CB8AC3E}">
        <p14:creationId xmlns:p14="http://schemas.microsoft.com/office/powerpoint/2010/main" val="129798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indent="-9144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you recall, the INMP Worksheet and SECP require certification, if you are in an area determined to be high risk for nitrogen or sediment erosion. One option to certify these reports is to become self-certified. </a:t>
            </a:r>
          </a:p>
          <a:p>
            <a:pPr marL="914400" marR="0" indent="-9144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INMP Grower Self-Certification Class is available online at any time. After taking the course and passing an open-book online exam, growers are eligible to self-certify their INMP Worksheet. If you use a CCA, they may also certify your Worksheet as long as they have completed the CCA nitrogen certification course. </a:t>
            </a:r>
          </a:p>
          <a:p>
            <a:pPr marL="914400" marR="0" indent="-9144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SECP Self-Certification Training will be available during the month of February. This training also requires passing an open-book online exam. </a:t>
            </a:r>
          </a:p>
          <a:p>
            <a:pPr marL="914400" marR="0" indent="-9144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To access the trainings, please visit the link on the page. If you would like to certify your reports in a different way, please reach out to your Subwatershed for options</a:t>
            </a:r>
          </a:p>
          <a:p>
            <a:endParaRPr lang="en-US" dirty="0"/>
          </a:p>
        </p:txBody>
      </p:sp>
      <p:sp>
        <p:nvSpPr>
          <p:cNvPr id="4" name="Slide Number Placeholder 3"/>
          <p:cNvSpPr>
            <a:spLocks noGrp="1"/>
          </p:cNvSpPr>
          <p:nvPr>
            <p:ph type="sldNum" sz="quarter" idx="5"/>
          </p:nvPr>
        </p:nvSpPr>
        <p:spPr/>
        <p:txBody>
          <a:bodyPr/>
          <a:lstStyle/>
          <a:p>
            <a:fld id="{8DE0FDE7-FE71-46E3-9512-437B13AD5F46}" type="slidenum">
              <a:rPr lang="en-US" smtClean="0"/>
              <a:t>16</a:t>
            </a:fld>
            <a:endParaRPr lang="en-US"/>
          </a:p>
        </p:txBody>
      </p:sp>
    </p:spTree>
    <p:extLst>
      <p:ext uri="{BB962C8B-B14F-4D97-AF65-F5344CB8AC3E}">
        <p14:creationId xmlns:p14="http://schemas.microsoft.com/office/powerpoint/2010/main" val="3982200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indent="-9144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remain a Member in good standing, you must also pay you annual fees and dues ON TIME, or risk being dropped. Fees are determined by each Subwatershed and depend on factors such as size, number of monitoring sites, and existence of Management Plans. </a:t>
            </a:r>
          </a:p>
          <a:p>
            <a:pPr marL="914400" marR="0" indent="-91440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fees also cover the State Water Quality Oversight Fee – which for 2024 will be $1.21 per irrigated acre for irrigated pasture with no external nitrogen inputs and $1.49 per irrigated acre for all other crops. Fees also programmatic costs such as surface water monitoring and local costs such as membership support. </a:t>
            </a:r>
            <a:endParaRPr lang="en-US" dirty="0"/>
          </a:p>
        </p:txBody>
      </p:sp>
      <p:sp>
        <p:nvSpPr>
          <p:cNvPr id="4" name="Slide Number Placeholder 3"/>
          <p:cNvSpPr>
            <a:spLocks noGrp="1"/>
          </p:cNvSpPr>
          <p:nvPr>
            <p:ph type="sldNum" sz="quarter" idx="5"/>
          </p:nvPr>
        </p:nvSpPr>
        <p:spPr/>
        <p:txBody>
          <a:bodyPr/>
          <a:lstStyle/>
          <a:p>
            <a:fld id="{8DE0FDE7-FE71-46E3-9512-437B13AD5F46}" type="slidenum">
              <a:rPr lang="en-US" smtClean="0"/>
              <a:t>17</a:t>
            </a:fld>
            <a:endParaRPr lang="en-US"/>
          </a:p>
        </p:txBody>
      </p:sp>
    </p:spTree>
    <p:extLst>
      <p:ext uri="{BB962C8B-B14F-4D97-AF65-F5344CB8AC3E}">
        <p14:creationId xmlns:p14="http://schemas.microsoft.com/office/powerpoint/2010/main" val="2001081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indent="-9144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2025 will be Year 4 of the On-Farm Drinking Water Well Monitoring Program in the Sacramento Valley. This requirement is mandated by the State Water Board for the entire Central Valley. Under this requirement, members must sample all wells on</a:t>
            </a:r>
          </a:p>
          <a:p>
            <a:pPr marL="914400" marR="0" indent="-9144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enrolled that are actively used for drinking or cooking for nitrate + nitrite as nitrogen. An ELAP certified lab must be used for analysis. You must sample annually before January 1 until your results meet one of the following:</a:t>
            </a: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Less than 8 mg/L submitted for three consecutive years – sampling frequency reduced to once every five years</a:t>
            </a: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Greater than 10 mg/L – no further sampling required. Must fulfill the notification requirement.</a:t>
            </a: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Between 8-10 mg/L – continue to sample annually</a:t>
            </a:r>
          </a:p>
          <a:p>
            <a:pPr marL="0" marR="0" lvl="0" indent="0">
              <a:lnSpc>
                <a:spcPct val="107000"/>
              </a:lnSpc>
              <a:spcBef>
                <a:spcPts val="0"/>
              </a:spcBef>
              <a:spcAft>
                <a:spcPts val="800"/>
              </a:spcAft>
              <a:buFont typeface="Wingdings" panose="05000000000000000000" pitchFamily="2" charset="2"/>
              <a:buNone/>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questions regarding this requirement, please contact the Regional Board with the contact information in yellow.</a:t>
            </a:r>
          </a:p>
          <a:p>
            <a:endParaRPr lang="en-US" dirty="0"/>
          </a:p>
        </p:txBody>
      </p:sp>
      <p:sp>
        <p:nvSpPr>
          <p:cNvPr id="4" name="Slide Number Placeholder 3"/>
          <p:cNvSpPr>
            <a:spLocks noGrp="1"/>
          </p:cNvSpPr>
          <p:nvPr>
            <p:ph type="sldNum" sz="quarter" idx="5"/>
          </p:nvPr>
        </p:nvSpPr>
        <p:spPr/>
        <p:txBody>
          <a:bodyPr/>
          <a:lstStyle/>
          <a:p>
            <a:fld id="{8DE0FDE7-FE71-46E3-9512-437B13AD5F46}" type="slidenum">
              <a:rPr lang="en-US" smtClean="0"/>
              <a:t>18</a:t>
            </a:fld>
            <a:endParaRPr lang="en-US"/>
          </a:p>
        </p:txBody>
      </p:sp>
    </p:spTree>
    <p:extLst>
      <p:ext uri="{BB962C8B-B14F-4D97-AF65-F5344CB8AC3E}">
        <p14:creationId xmlns:p14="http://schemas.microsoft.com/office/powerpoint/2010/main" val="1932736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And as we wrap up this presentation, I would like to emphasize once again that the Coalition is not the regulatory agency. We are one option to help you comply with the State-mandated irrigated lands regulatory program. </a:t>
            </a:r>
            <a:endParaRPr lang="en-US" dirty="0"/>
          </a:p>
        </p:txBody>
      </p:sp>
      <p:sp>
        <p:nvSpPr>
          <p:cNvPr id="4" name="Slide Number Placeholder 3"/>
          <p:cNvSpPr>
            <a:spLocks noGrp="1"/>
          </p:cNvSpPr>
          <p:nvPr>
            <p:ph type="sldNum" sz="quarter" idx="5"/>
          </p:nvPr>
        </p:nvSpPr>
        <p:spPr/>
        <p:txBody>
          <a:bodyPr/>
          <a:lstStyle/>
          <a:p>
            <a:fld id="{8DE0FDE7-FE71-46E3-9512-437B13AD5F46}" type="slidenum">
              <a:rPr lang="en-US" smtClean="0"/>
              <a:t>19</a:t>
            </a:fld>
            <a:endParaRPr lang="en-US"/>
          </a:p>
        </p:txBody>
      </p:sp>
    </p:spTree>
    <p:extLst>
      <p:ext uri="{BB962C8B-B14F-4D97-AF65-F5344CB8AC3E}">
        <p14:creationId xmlns:p14="http://schemas.microsoft.com/office/powerpoint/2010/main" val="544424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By watching this short video, you will fulfill your annual outreach requirement as a Member of the Coalition.</a:t>
            </a:r>
            <a:endParaRPr lang="en-US" dirty="0"/>
          </a:p>
        </p:txBody>
      </p:sp>
      <p:sp>
        <p:nvSpPr>
          <p:cNvPr id="4" name="Slide Number Placeholder 3"/>
          <p:cNvSpPr>
            <a:spLocks noGrp="1"/>
          </p:cNvSpPr>
          <p:nvPr>
            <p:ph type="sldNum" sz="quarter" idx="5"/>
          </p:nvPr>
        </p:nvSpPr>
        <p:spPr/>
        <p:txBody>
          <a:bodyPr/>
          <a:lstStyle/>
          <a:p>
            <a:fld id="{8DE0FDE7-FE71-46E3-9512-437B13AD5F46}" type="slidenum">
              <a:rPr lang="en-US" smtClean="0"/>
              <a:t>2</a:t>
            </a:fld>
            <a:endParaRPr lang="en-US"/>
          </a:p>
        </p:txBody>
      </p:sp>
    </p:spTree>
    <p:extLst>
      <p:ext uri="{BB962C8B-B14F-4D97-AF65-F5344CB8AC3E}">
        <p14:creationId xmlns:p14="http://schemas.microsoft.com/office/powerpoint/2010/main" val="3768798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0FDE7-FE71-46E3-9512-437B13AD5F46}" type="slidenum">
              <a:rPr lang="en-US" smtClean="0"/>
              <a:t>20</a:t>
            </a:fld>
            <a:endParaRPr lang="en-US"/>
          </a:p>
        </p:txBody>
      </p:sp>
    </p:spTree>
    <p:extLst>
      <p:ext uri="{BB962C8B-B14F-4D97-AF65-F5344CB8AC3E}">
        <p14:creationId xmlns:p14="http://schemas.microsoft.com/office/powerpoint/2010/main" val="1671681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will cover a variety of topics today beginning with the history of the Coalition. We will review surface water monitoring results from the past year and take a look at the coming year, which is an assessment year. Then we will move on to talk about member requirements</a:t>
            </a: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 the coming year so that you have information on how to remain compliant with all regulatory requirements.  Throughout the presentation, several links to separate webpages will be mentioned – these links will be clickable in the PowerPoint presentation and available below in the video description.</a:t>
            </a:r>
            <a:endParaRPr lang="en-US" dirty="0"/>
          </a:p>
        </p:txBody>
      </p:sp>
      <p:sp>
        <p:nvSpPr>
          <p:cNvPr id="4" name="Slide Number Placeholder 3"/>
          <p:cNvSpPr>
            <a:spLocks noGrp="1"/>
          </p:cNvSpPr>
          <p:nvPr>
            <p:ph type="sldNum" sz="quarter" idx="5"/>
          </p:nvPr>
        </p:nvSpPr>
        <p:spPr/>
        <p:txBody>
          <a:bodyPr/>
          <a:lstStyle/>
          <a:p>
            <a:fld id="{8DE0FDE7-FE71-46E3-9512-437B13AD5F46}" type="slidenum">
              <a:rPr lang="en-US" smtClean="0"/>
              <a:t>3</a:t>
            </a:fld>
            <a:endParaRPr lang="en-US"/>
          </a:p>
        </p:txBody>
      </p:sp>
    </p:spTree>
    <p:extLst>
      <p:ext uri="{BB962C8B-B14F-4D97-AF65-F5344CB8AC3E}">
        <p14:creationId xmlns:p14="http://schemas.microsoft.com/office/powerpoint/2010/main" val="59624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0" indent="-91440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Irrigated Lands Regulatory Program (ILRP) began in 2003 and operates using Waste Discharge Requirements (WDRs),</a:t>
            </a:r>
          </a:p>
          <a:p>
            <a:pPr marL="914400" marR="0" lvl="0" indent="-91440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which are issued by State and Regional Water Quality Control Boards. The ILRP is simply one of many permits that the</a:t>
            </a:r>
          </a:p>
          <a:p>
            <a:pPr marL="914400" marR="0" lvl="0" indent="-91440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Water Board issues a variety of non-point and point sources. Similar to operations such as storm water, landfills, food</a:t>
            </a:r>
          </a:p>
          <a:p>
            <a:pPr marL="914400" marR="0" lvl="0" indent="-91440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processers, and waste water treatment plants, for nearly a quarter of a century there is and has</a:t>
            </a:r>
          </a:p>
          <a:p>
            <a:pPr marL="914400" marR="0" lvl="0" indent="-91440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been the requirement to understand on irrigated lands may impact surface and groundwater. </a:t>
            </a:r>
          </a:p>
          <a:p>
            <a:pPr marL="914400" marR="0" lvl="0" indent="-91440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lvl="0" indent="-91440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Management of the ILRP in the state is divided up into regions – the Sacramento Valley falls into Region 5 which is managed by the Central Valley Regional Water Quality</a:t>
            </a:r>
          </a:p>
          <a:p>
            <a:pPr marL="914400" marR="0" lvl="0" indent="-91440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Control Board, or Regional Board. Within Region 5 there are 14 total agricultural Coalitions and 9 WDRs. Under the ILRP,</a:t>
            </a:r>
          </a:p>
          <a:p>
            <a:pPr marL="914400" marR="0" lvl="0" indent="-91440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land that is commercial and irrigated requires regulatory coverage by either joining and agricultural Coalition or</a:t>
            </a:r>
          </a:p>
          <a:p>
            <a:pPr marL="914400" marR="0" lvl="0" indent="-91440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obtaining coverage as an individual. Most growers choose to join a Coalition for two main reasons: cost (it’s is less</a:t>
            </a:r>
          </a:p>
          <a:p>
            <a:pPr marL="914400" marR="0" lvl="0" indent="-91440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expensive to complete required surface and groundwater monitoring) and anonymity of farm practices (all member</a:t>
            </a:r>
          </a:p>
          <a:p>
            <a:pPr marL="914400" marR="0" lvl="0" indent="-91440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reports are aggregated and individual reporting data cannot be tied back to individual growers).</a:t>
            </a:r>
          </a:p>
        </p:txBody>
      </p:sp>
      <p:sp>
        <p:nvSpPr>
          <p:cNvPr id="4" name="Slide Number Placeholder 3"/>
          <p:cNvSpPr>
            <a:spLocks noGrp="1"/>
          </p:cNvSpPr>
          <p:nvPr>
            <p:ph type="sldNum" sz="quarter" idx="5"/>
          </p:nvPr>
        </p:nvSpPr>
        <p:spPr/>
        <p:txBody>
          <a:bodyPr/>
          <a:lstStyle/>
          <a:p>
            <a:fld id="{8DE0FDE7-FE71-46E3-9512-437B13AD5F46}" type="slidenum">
              <a:rPr lang="en-US" smtClean="0"/>
              <a:t>4</a:t>
            </a:fld>
            <a:endParaRPr lang="en-US"/>
          </a:p>
        </p:txBody>
      </p:sp>
    </p:spTree>
    <p:extLst>
      <p:ext uri="{BB962C8B-B14F-4D97-AF65-F5344CB8AC3E}">
        <p14:creationId xmlns:p14="http://schemas.microsoft.com/office/powerpoint/2010/main" val="1975644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indent="-9144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Sac-Valley Coalition is the largest agricultural Coalition in the state. It is composed of more than 7,300 landowners</a:t>
            </a:r>
          </a:p>
          <a:p>
            <a:pPr marL="914400" marR="0" indent="-9144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encompassing over 1.17 million irrigated acres and is supported by local farm bureaus, resource conservation districts,</a:t>
            </a:r>
          </a:p>
          <a:p>
            <a:pPr marL="914400" marR="0" indent="-9144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County Agricultural Commissioners, and crop specialists with the University of California Cooperative Extension.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mission of the Sacramento Valley Water Quality Coalition (Coalition) is to enhance and improve water quality in the Sacramento River Basin, while sustaining the economic viability of agriculture, functional values of managed wetlands, and sources of safe drinking water.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Coalition is managed by the Northern California Water Association (NCWA) and is administered by 11 local Subwatershed groups. The primary role of the Coalition is to assist landowners in the region with compliance with the WDR through the coordination of surface and groundwater monitoring, compiling required reports, and importantly offering anonymity in the reporting of on-farm practices.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we are very proud to say that since the submittal of the very first Monitoring and Reporting Program Plan for the Valley in 2004 to the 2019 State Water Board precedential Order which expanded the program to groundwater and initiated the on-farm drinking water well monitoring program to today, the Sac-Valley Coalition and its 11 Subwatershed Groups have successfully maintained regulatory compliance for growers in an equitable and cost effective approach. </a:t>
            </a:r>
          </a:p>
        </p:txBody>
      </p:sp>
      <p:sp>
        <p:nvSpPr>
          <p:cNvPr id="4" name="Slide Number Placeholder 3"/>
          <p:cNvSpPr>
            <a:spLocks noGrp="1"/>
          </p:cNvSpPr>
          <p:nvPr>
            <p:ph type="sldNum" sz="quarter" idx="5"/>
          </p:nvPr>
        </p:nvSpPr>
        <p:spPr/>
        <p:txBody>
          <a:bodyPr/>
          <a:lstStyle/>
          <a:p>
            <a:fld id="{8DE0FDE7-FE71-46E3-9512-437B13AD5F46}" type="slidenum">
              <a:rPr lang="en-US" smtClean="0"/>
              <a:t>5</a:t>
            </a:fld>
            <a:endParaRPr lang="en-US"/>
          </a:p>
        </p:txBody>
      </p:sp>
    </p:spTree>
    <p:extLst>
      <p:ext uri="{BB962C8B-B14F-4D97-AF65-F5344CB8AC3E}">
        <p14:creationId xmlns:p14="http://schemas.microsoft.com/office/powerpoint/2010/main" val="3644838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indent="-914400"/>
            <a:r>
              <a:rPr lang="en-US" sz="1800" dirty="0">
                <a:effectLst/>
                <a:latin typeface="Calibri" panose="020F0502020204030204" pitchFamily="34" charset="0"/>
                <a:ea typeface="Calibri" panose="020F0502020204030204" pitchFamily="34" charset="0"/>
                <a:cs typeface="Times New Roman" panose="02020603050405020304" pitchFamily="18" charset="0"/>
              </a:rPr>
              <a:t>Now, as we just talked about, while the Coalition is heavily involved in helping landowners become and maintain compliance with the Irrigated Lands Program, it is important the mention that the Coalition is NOT the regulatory agency.</a:t>
            </a:r>
          </a:p>
          <a:p>
            <a:pPr marL="914400" marR="0" indent="-914400"/>
            <a:r>
              <a:rPr lang="en-US" sz="1800" dirty="0">
                <a:effectLst/>
                <a:latin typeface="Calibri" panose="020F0502020204030204" pitchFamily="34" charset="0"/>
                <a:ea typeface="Calibri" panose="020F0502020204030204" pitchFamily="34" charset="0"/>
                <a:cs typeface="Times New Roman" panose="02020603050405020304" pitchFamily="18" charset="0"/>
              </a:rPr>
              <a:t>The Coalition is an option by which landowners can comply with a State-mandated program. The Coalition only provides information to the Regional Board that is required by the WDR. The State Water Board and Regional Board mandates and manages the program respectively and the Coalition is the go-between for your, the member, and the regulatory agency.</a:t>
            </a:r>
          </a:p>
          <a:p>
            <a:pPr marL="914400" marR="0" indent="-914400"/>
            <a:r>
              <a:rPr lang="en-US" sz="1800" dirty="0">
                <a:effectLst/>
                <a:latin typeface="Calibri" panose="020F0502020204030204" pitchFamily="34" charset="0"/>
                <a:ea typeface="Calibri" panose="020F0502020204030204" pitchFamily="34" charset="0"/>
                <a:cs typeface="Times New Roman" panose="02020603050405020304" pitchFamily="18" charset="0"/>
              </a:rPr>
              <a:t>However, the Coalition is the NOT the regulator.</a:t>
            </a:r>
          </a:p>
        </p:txBody>
      </p:sp>
      <p:sp>
        <p:nvSpPr>
          <p:cNvPr id="4" name="Slide Number Placeholder 3"/>
          <p:cNvSpPr>
            <a:spLocks noGrp="1"/>
          </p:cNvSpPr>
          <p:nvPr>
            <p:ph type="sldNum" sz="quarter" idx="5"/>
          </p:nvPr>
        </p:nvSpPr>
        <p:spPr/>
        <p:txBody>
          <a:bodyPr/>
          <a:lstStyle/>
          <a:p>
            <a:fld id="{8DE0FDE7-FE71-46E3-9512-437B13AD5F46}" type="slidenum">
              <a:rPr lang="en-US" smtClean="0"/>
              <a:t>6</a:t>
            </a:fld>
            <a:endParaRPr lang="en-US"/>
          </a:p>
        </p:txBody>
      </p:sp>
    </p:spTree>
    <p:extLst>
      <p:ext uri="{BB962C8B-B14F-4D97-AF65-F5344CB8AC3E}">
        <p14:creationId xmlns:p14="http://schemas.microsoft.com/office/powerpoint/2010/main" val="2628256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indent="-9144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of the primary ways the Coalition fulfills its obligations under the WDR is through surface water monitoring. At one point, while the ILRP was being developed, the Regional Board was considering edge-of-field monitoring. Essentially, each landowner could have been required to sample any discharge leaving their fields to ensure it met regulatory limits. Instead, Coalition members are allowed to operate using representative monitoring sites instead at which water and sediment samples are taken to represent the entire drainage area.  </a:t>
            </a:r>
          </a:p>
          <a:p>
            <a:pPr marL="914400" marR="0" indent="-9144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The Coalition collects water quality and sediment samples on a 3-year cycle of Assessment-Core-Core. The 2025 monitoring year, which began October 1, 2024 and will end September 30, 2025, is an Assessment Year so a broader suite of analytes will be sampled for and analyzed. 12 monthly sampling events will take place across the 11 Subwatersheds with all sites monitored 10 to 11 times during the year. Things like physical and general chemistry, pathogens, nutrients, metals, registered pesticides (including pyrethroids), and toxicity in the water column and sediment will be analyzed.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No monitoring will take place in Subwatersheds operating under the Reduced Monitoring Option, which are NECWA, El Dorado, Napa, </a:t>
            </a:r>
            <a:r>
              <a:rPr lang="en-US" sz="1800" dirty="0">
                <a:effectLst/>
                <a:latin typeface="Calibri" panose="020F0502020204030204" pitchFamily="34" charset="0"/>
                <a:ea typeface="Calibri" panose="020F0502020204030204" pitchFamily="34" charset="0"/>
                <a:cs typeface="Times New Roman" panose="02020603050405020304" pitchFamily="18" charset="0"/>
              </a:rPr>
              <a:t>with the exception of Lake County which requires some monitoring under the Nutrient TMDL.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E0FDE7-FE71-46E3-9512-437B13AD5F46}" type="slidenum">
              <a:rPr kumimoji="0" lang="en-US" sz="1200" b="0" i="0" u="none" strike="noStrike" kern="1200" cap="none" spc="0" normalizeH="0" baseline="0" noProof="0" smtClean="0">
                <a:ln>
                  <a:noFill/>
                </a:ln>
                <a:solidFill>
                  <a:prstClr val="black"/>
                </a:solidFill>
                <a:effectLst/>
                <a:uLnTx/>
                <a:uFillTx/>
                <a:latin typeface="Century"/>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entury"/>
              <a:ea typeface="+mn-ea"/>
              <a:cs typeface="+mn-cs"/>
            </a:endParaRPr>
          </a:p>
        </p:txBody>
      </p:sp>
    </p:spTree>
    <p:extLst>
      <p:ext uri="{BB962C8B-B14F-4D97-AF65-F5344CB8AC3E}">
        <p14:creationId xmlns:p14="http://schemas.microsoft.com/office/powerpoint/2010/main" val="4225044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indent="-9144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previous monitoring year, the 2024 Monitoring Year, was a Core Year. Unfortunately, no existing Management Plans were completed and one new Management Plan was triggered. In the last year’s presentation, we reported that the Coalition had successfully avoided a Management Plan in the Sacramento-Amador Subwatershed for Nitrate + Nitrite as Nitrogen because it was found the triggering exceedance was caused by an unenrolled grower. Unfortunately, after many discussions and despite our strong disagreement with the decision, the Regional Board notified the Coalition in July 2024 that we would need to develop a Management Plan after all. A Management Plan in the Colusa Glenn Subwatershed was also triggered for pyrethroids. </a:t>
            </a:r>
          </a:p>
          <a:p>
            <a:pPr marL="914400" marR="0" indent="-9144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914400" marR="0" indent="-9144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Directing your attention to the table, which shows an overview of monitoring results from the past year, you can see that only exceedances of pyrethroids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hyallela</a:t>
            </a:r>
            <a:r>
              <a:rPr lang="en-US" sz="1800" dirty="0">
                <a:effectLst/>
                <a:latin typeface="Calibri" panose="020F0502020204030204" pitchFamily="34" charset="0"/>
                <a:ea typeface="Calibri" panose="020F0502020204030204" pitchFamily="34" charset="0"/>
                <a:cs typeface="Times New Roman" panose="02020603050405020304" pitchFamily="18" charset="0"/>
              </a:rPr>
              <a:t> toxicity in the water column were observed. Pyrethroids continue to be detected and exceed limits over 40% of the time.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E0FDE7-FE71-46E3-9512-437B13AD5F46}" type="slidenum">
              <a:rPr kumimoji="0" lang="en-US" sz="1200" b="0" i="0" u="none" strike="noStrike" kern="1200" cap="none" spc="0" normalizeH="0" baseline="0" noProof="0" smtClean="0">
                <a:ln>
                  <a:noFill/>
                </a:ln>
                <a:solidFill>
                  <a:prstClr val="black"/>
                </a:solidFill>
                <a:effectLst/>
                <a:uLnTx/>
                <a:uFillTx/>
                <a:latin typeface="Century"/>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entury"/>
              <a:ea typeface="+mn-ea"/>
              <a:cs typeface="+mn-cs"/>
            </a:endParaRPr>
          </a:p>
        </p:txBody>
      </p:sp>
    </p:spTree>
    <p:extLst>
      <p:ext uri="{BB962C8B-B14F-4D97-AF65-F5344CB8AC3E}">
        <p14:creationId xmlns:p14="http://schemas.microsoft.com/office/powerpoint/2010/main" val="3825476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indent="-9144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2024 Monitoring Year brings overall exceedance rates for pyrethroids evaluated from January 2018 to September 2024 to levels greater than 10% in most Valley Floor Subwatersheds. Exceedances at the Pine Creek site in the Butte-Yuba-Sutter Subwatershed are at 54.5%. The 6 pyrethroid pesticides that are monitored for can be seen on the right – they are cypermethrin,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lamba</a:t>
            </a:r>
            <a:r>
              <a:rPr lang="en-US" sz="1800" dirty="0">
                <a:effectLst/>
                <a:latin typeface="Calibri" panose="020F0502020204030204" pitchFamily="34" charset="0"/>
                <a:ea typeface="Calibri" panose="020F0502020204030204" pitchFamily="34" charset="0"/>
                <a:cs typeface="Times New Roman" panose="02020603050405020304" pitchFamily="18" charset="0"/>
              </a:rPr>
              <a:t>-cyhalothrin, bifenthrin, Esfenvalerate, permethrin, and cyfluthrin.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E0FDE7-FE71-46E3-9512-437B13AD5F46}" type="slidenum">
              <a:rPr kumimoji="0" lang="en-US" sz="1200" b="0" i="0" u="none" strike="noStrike" kern="1200" cap="none" spc="0" normalizeH="0" baseline="0" noProof="0" smtClean="0">
                <a:ln>
                  <a:noFill/>
                </a:ln>
                <a:solidFill>
                  <a:prstClr val="black"/>
                </a:solidFill>
                <a:effectLst/>
                <a:uLnTx/>
                <a:uFillTx/>
                <a:latin typeface="Century"/>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entury"/>
              <a:ea typeface="+mn-ea"/>
              <a:cs typeface="+mn-cs"/>
            </a:endParaRPr>
          </a:p>
        </p:txBody>
      </p:sp>
    </p:spTree>
    <p:extLst>
      <p:ext uri="{BB962C8B-B14F-4D97-AF65-F5344CB8AC3E}">
        <p14:creationId xmlns:p14="http://schemas.microsoft.com/office/powerpoint/2010/main" val="3254806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8882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994" y="758952"/>
            <a:ext cx="10055781" cy="3566160"/>
          </a:xfrm>
        </p:spPr>
        <p:txBody>
          <a:bodyPr anchor="b">
            <a:normAutofit/>
          </a:bodyPr>
          <a:lstStyle>
            <a:lvl1pPr algn="l">
              <a:lnSpc>
                <a:spcPct val="85000"/>
              </a:lnSpc>
              <a:defRPr sz="7998"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099764" y="4455621"/>
            <a:ext cx="10055781" cy="1143000"/>
          </a:xfrm>
        </p:spPr>
        <p:txBody>
          <a:bodyPr lIns="91440" rIns="91440">
            <a:normAutofit/>
          </a:bodyPr>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12/10/2024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56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1DC1F7-A9E9-4D8B-8C97-C74523B2CF2A}"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542E4-2CCF-42F6-9D92-ED568035133D}" type="slidenum">
              <a:rPr lang="en-US" smtClean="0"/>
              <a:pPr/>
              <a:t>‹#›</a:t>
            </a:fld>
            <a:endParaRPr lang="en-US"/>
          </a:p>
        </p:txBody>
      </p:sp>
    </p:spTree>
    <p:extLst>
      <p:ext uri="{BB962C8B-B14F-4D97-AF65-F5344CB8AC3E}">
        <p14:creationId xmlns:p14="http://schemas.microsoft.com/office/powerpoint/2010/main" val="304321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2628" y="412302"/>
            <a:ext cx="262821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412302"/>
            <a:ext cx="7732286"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1DC1F7-A9E9-4D8B-8C97-C74523B2CF2A}"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542E4-2CCF-42F6-9D92-ED568035133D}" type="slidenum">
              <a:rPr lang="en-US" smtClean="0"/>
              <a:pPr/>
              <a:t>‹#›</a:t>
            </a:fld>
            <a:endParaRPr lang="en-US"/>
          </a:p>
        </p:txBody>
      </p:sp>
    </p:spTree>
    <p:extLst>
      <p:ext uri="{BB962C8B-B14F-4D97-AF65-F5344CB8AC3E}">
        <p14:creationId xmlns:p14="http://schemas.microsoft.com/office/powerpoint/2010/main" val="162386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1DC1F7-A9E9-4D8B-8C97-C74523B2CF2A}"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542E4-2CCF-42F6-9D92-ED568035133D}" type="slidenum">
              <a:rPr lang="en-US" smtClean="0"/>
              <a:pPr/>
              <a:t>‹#›</a:t>
            </a:fld>
            <a:endParaRPr lang="en-US"/>
          </a:p>
        </p:txBody>
      </p:sp>
    </p:spTree>
    <p:extLst>
      <p:ext uri="{BB962C8B-B14F-4D97-AF65-F5344CB8AC3E}">
        <p14:creationId xmlns:p14="http://schemas.microsoft.com/office/powerpoint/2010/main" val="154316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758952"/>
            <a:ext cx="10055781" cy="3566160"/>
          </a:xfrm>
        </p:spPr>
        <p:txBody>
          <a:bodyPr anchor="b" anchorCtr="0">
            <a:normAutofit/>
          </a:bodyPr>
          <a:lstStyle>
            <a:lvl1pPr>
              <a:lnSpc>
                <a:spcPct val="85000"/>
              </a:lnSpc>
              <a:defRPr sz="7998"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6994" y="4453128"/>
            <a:ext cx="10055781" cy="1143000"/>
          </a:xfrm>
        </p:spPr>
        <p:txBody>
          <a:bodyPr lIns="91440" rIns="91440" anchor="t" anchorCtr="0">
            <a:normAutofit/>
          </a:bodyPr>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1DC1F7-A9E9-4D8B-8C97-C74523B2CF2A}"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542E4-2CCF-42F6-9D92-ED568035133D}" type="slidenum">
              <a:rPr lang="en-US" smtClean="0"/>
              <a:pPr/>
              <a:t>‹#›</a:t>
            </a:fld>
            <a:endParaRPr lang="en-US"/>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07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6994" y="286604"/>
            <a:ext cx="10055781"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6994" y="1845735"/>
            <a:ext cx="4936474"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6301" y="1845735"/>
            <a:ext cx="4936474"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1DC1F7-A9E9-4D8B-8C97-C74523B2CF2A}"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542E4-2CCF-42F6-9D92-ED568035133D}" type="slidenum">
              <a:rPr lang="en-US" smtClean="0"/>
              <a:pPr/>
              <a:t>‹#›</a:t>
            </a:fld>
            <a:endParaRPr lang="en-US"/>
          </a:p>
        </p:txBody>
      </p:sp>
    </p:spTree>
    <p:extLst>
      <p:ext uri="{BB962C8B-B14F-4D97-AF65-F5344CB8AC3E}">
        <p14:creationId xmlns:p14="http://schemas.microsoft.com/office/powerpoint/2010/main" val="66673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6994" y="286604"/>
            <a:ext cx="10055781"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6994"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96994" y="2582335"/>
            <a:ext cx="4936474"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6301"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6301" y="2582334"/>
            <a:ext cx="4936474"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1DC1F7-A9E9-4D8B-8C97-C74523B2CF2A}" type="datetimeFigureOut">
              <a:rPr lang="en-US" smtClean="0"/>
              <a:pPr/>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542E4-2CCF-42F6-9D92-ED568035133D}" type="slidenum">
              <a:rPr lang="en-US" smtClean="0"/>
              <a:pPr/>
              <a:t>‹#›</a:t>
            </a:fld>
            <a:endParaRPr lang="en-US"/>
          </a:p>
        </p:txBody>
      </p:sp>
    </p:spTree>
    <p:extLst>
      <p:ext uri="{BB962C8B-B14F-4D97-AF65-F5344CB8AC3E}">
        <p14:creationId xmlns:p14="http://schemas.microsoft.com/office/powerpoint/2010/main" val="159166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1DC1F7-A9E9-4D8B-8C97-C74523B2CF2A}" type="datetimeFigureOut">
              <a:rPr lang="en-US" smtClean="0"/>
              <a:pPr/>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542E4-2CCF-42F6-9D92-ED568035133D}" type="slidenum">
              <a:rPr lang="en-US" smtClean="0"/>
              <a:pPr/>
              <a:t>‹#›</a:t>
            </a:fld>
            <a:endParaRPr lang="en-US"/>
          </a:p>
        </p:txBody>
      </p:sp>
    </p:spTree>
    <p:extLst>
      <p:ext uri="{BB962C8B-B14F-4D97-AF65-F5344CB8AC3E}">
        <p14:creationId xmlns:p14="http://schemas.microsoft.com/office/powerpoint/2010/main" val="68355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81DC1F7-A9E9-4D8B-8C97-C74523B2CF2A}" type="datetimeFigureOut">
              <a:rPr lang="en-US" smtClean="0"/>
              <a:pPr/>
              <a:t>12/10/2024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99542E4-2CCF-42F6-9D92-ED568035133D}" type="slidenum">
              <a:rPr lang="en-US" smtClean="0"/>
              <a:pPr/>
              <a:t>‹#›</a:t>
            </a:fld>
            <a:endParaRPr lang="en-US"/>
          </a:p>
        </p:txBody>
      </p:sp>
    </p:spTree>
    <p:extLst>
      <p:ext uri="{BB962C8B-B14F-4D97-AF65-F5344CB8AC3E}">
        <p14:creationId xmlns:p14="http://schemas.microsoft.com/office/powerpoint/2010/main" val="318620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0497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39019"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594359"/>
            <a:ext cx="3199567" cy="2286000"/>
          </a:xfrm>
        </p:spPr>
        <p:txBody>
          <a:bodyPr anchor="b">
            <a:normAutofit/>
          </a:bodyPr>
          <a:lstStyle>
            <a:lvl1pPr>
              <a:defRPr sz="3599"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799350" y="731520"/>
            <a:ext cx="6490549"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081" y="2926080"/>
            <a:ext cx="3199567"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391" y="6459786"/>
            <a:ext cx="2617828" cy="365125"/>
          </a:xfrm>
        </p:spPr>
        <p:txBody>
          <a:bodyPr/>
          <a:lstStyle>
            <a:lvl1pPr algn="l">
              <a:defRPr/>
            </a:lvl1pPr>
          </a:lstStyle>
          <a:p>
            <a:fld id="{881DC1F7-A9E9-4D8B-8C97-C74523B2CF2A}" type="datetimeFigureOut">
              <a:rPr lang="en-US" smtClean="0"/>
              <a:pPr/>
              <a:t>12/10/2024</a:t>
            </a:fld>
            <a:endParaRPr lang="en-US"/>
          </a:p>
        </p:txBody>
      </p:sp>
      <p:sp>
        <p:nvSpPr>
          <p:cNvPr id="6" name="Footer Placeholder 5"/>
          <p:cNvSpPr>
            <a:spLocks noGrp="1"/>
          </p:cNvSpPr>
          <p:nvPr>
            <p:ph type="ftr" sz="quarter" idx="11"/>
          </p:nvPr>
        </p:nvSpPr>
        <p:spPr>
          <a:xfrm>
            <a:off x="4799350" y="6459786"/>
            <a:ext cx="464699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39027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565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5" y="5074920"/>
            <a:ext cx="10111011" cy="822960"/>
          </a:xfrm>
        </p:spPr>
        <p:txBody>
          <a:bodyPr tIns="0" bIns="0" anchor="b">
            <a:noAutofit/>
          </a:bodyPr>
          <a:lstStyle>
            <a:lvl1pPr>
              <a:defRPr sz="3599"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88810" cy="4915076"/>
          </a:xfrm>
          <a:solidFill>
            <a:schemeClr val="bg2">
              <a:lumMod val="90000"/>
            </a:schemeClr>
          </a:solidFill>
        </p:spPr>
        <p:txBody>
          <a:bodyPr lIns="457200" tIns="45720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1096994" y="5907024"/>
            <a:ext cx="1011063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1DC1F7-A9E9-4D8B-8C97-C74523B2CF2A}"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542E4-2CCF-42F6-9D92-ED568035133D}" type="slidenum">
              <a:rPr lang="en-US" smtClean="0"/>
              <a:pPr/>
              <a:t>‹#›</a:t>
            </a:fld>
            <a:endParaRPr lang="en-US"/>
          </a:p>
        </p:txBody>
      </p:sp>
    </p:spTree>
    <p:extLst>
      <p:ext uri="{BB962C8B-B14F-4D97-AF65-F5344CB8AC3E}">
        <p14:creationId xmlns:p14="http://schemas.microsoft.com/office/powerpoint/2010/main" val="277041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94" y="286604"/>
            <a:ext cx="10055781"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6994" y="1845734"/>
            <a:ext cx="1005578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6995" y="6459786"/>
            <a:ext cx="2471627" cy="365125"/>
          </a:xfrm>
          <a:prstGeom prst="rect">
            <a:avLst/>
          </a:prstGeom>
        </p:spPr>
        <p:txBody>
          <a:bodyPr vert="horz" lIns="91440" tIns="45720" rIns="91440" bIns="45720" rtlCol="0" anchor="ctr"/>
          <a:lstStyle>
            <a:lvl1pPr algn="l">
              <a:defRPr sz="900">
                <a:solidFill>
                  <a:srgbClr val="FFFFFF"/>
                </a:solidFill>
              </a:defRPr>
            </a:lvl1pPr>
          </a:lstStyle>
          <a:p>
            <a:fld id="{881DC1F7-A9E9-4D8B-8C97-C74523B2CF2A}" type="datetimeFigureOut">
              <a:rPr lang="en-US" smtClean="0"/>
              <a:pPr/>
              <a:t>12/10/2024</a:t>
            </a:fld>
            <a:endParaRPr lang="en-US"/>
          </a:p>
        </p:txBody>
      </p:sp>
      <p:sp>
        <p:nvSpPr>
          <p:cNvPr id="5" name="Footer Placeholder 4"/>
          <p:cNvSpPr>
            <a:spLocks noGrp="1"/>
          </p:cNvSpPr>
          <p:nvPr>
            <p:ph type="ftr" sz="quarter" idx="3"/>
          </p:nvPr>
        </p:nvSpPr>
        <p:spPr>
          <a:xfrm>
            <a:off x="3685225" y="6459786"/>
            <a:ext cx="482154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897880" y="6459786"/>
            <a:ext cx="1311683" cy="365125"/>
          </a:xfrm>
          <a:prstGeom prst="rect">
            <a:avLst/>
          </a:prstGeom>
        </p:spPr>
        <p:txBody>
          <a:bodyPr vert="horz" lIns="91440" tIns="45720" rIns="91440" bIns="45720" rtlCol="0" anchor="ctr"/>
          <a:lstStyle>
            <a:lvl1pPr algn="r">
              <a:defRPr sz="1050">
                <a:solidFill>
                  <a:srgbClr val="FFFFFF"/>
                </a:solidFill>
              </a:defRPr>
            </a:lvl1pPr>
          </a:lstStyle>
          <a:p>
            <a:fld id="{299542E4-2CCF-42F6-9D92-ED568035133D}" type="slidenum">
              <a:rPr lang="en-US" smtClean="0"/>
              <a:pPr/>
              <a:t>‹#›</a:t>
            </a:fld>
            <a:endParaRPr lang="en-US"/>
          </a:p>
        </p:txBody>
      </p:sp>
      <p:cxnSp>
        <p:nvCxnSpPr>
          <p:cNvPr id="10" name="Straight Connector 9"/>
          <p:cNvCxnSpPr/>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91274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an5koteBnrE" TargetMode="External"/><Relationship Id="rId3" Type="http://schemas.openxmlformats.org/officeDocument/2006/relationships/slideLayout" Target="../slideLayouts/slideLayout4.xml"/><Relationship Id="rId7" Type="http://schemas.openxmlformats.org/officeDocument/2006/relationships/hyperlink" Target="https://www.curesworks.org/orchSprayerCalibration/"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curesworks.org/pyOrchard/" TargetMode="External"/><Relationship Id="rId5" Type="http://schemas.openxmlformats.org/officeDocument/2006/relationships/hyperlink" Target="https://www.curesworks.org/pyRowCrop/" TargetMode="External"/><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15.xml"/><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svwqc.org/outreach-and-education/" TargetMode="External"/><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hyperlink" Target="https://www.waterboards.ca.gov/centralvalley/water_issues/irrigated_lands/drinking_water/"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mailto:irrlands@waterboards.ca.gov" TargetMode="External"/><Relationship Id="rId5" Type="http://schemas.openxmlformats.org/officeDocument/2006/relationships/hyperlink" Target="https://www.waterboards.ca.gov/drinking_water/certlic/labs/"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19.xml"/><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www.waterboards.ca.gov/centralvalley/water_issues/irrigated_lands/drinking_water/#overview" TargetMode="External"/><Relationship Id="rId3" Type="http://schemas.openxmlformats.org/officeDocument/2006/relationships/slideLayout" Target="../slideLayouts/slideLayout6.xml"/><Relationship Id="rId7" Type="http://schemas.openxmlformats.org/officeDocument/2006/relationships/hyperlink" Target="https://www.waterboards.ca.gov/centralvalley/board_decisions/adopted_orders/general_orders/r5-2014-0030-07.pdf"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waterboards.ca.gov/centralvalley/water_issues/irrigated_lands/water_quality/coalitions_submittals/sacramento_valley/" TargetMode="External"/><Relationship Id="rId5" Type="http://schemas.openxmlformats.org/officeDocument/2006/relationships/hyperlink" Target="https://www.svwqc.org/wp-content/uploads/2018/12/subwatershed_coordinators_Contact_2018.pdf" TargetMode="External"/><Relationship Id="rId10" Type="http://schemas.openxmlformats.org/officeDocument/2006/relationships/image" Target="../media/image2.png"/><Relationship Id="rId4" Type="http://schemas.openxmlformats.org/officeDocument/2006/relationships/notesSlide" Target="../notesSlides/notesSlide20.xml"/><Relationship Id="rId9" Type="http://schemas.openxmlformats.org/officeDocument/2006/relationships/hyperlink" Target="mailto:bruceh@norcalwater.org"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612" y="3429000"/>
            <a:ext cx="10515600" cy="990600"/>
          </a:xfrm>
        </p:spPr>
        <p:txBody>
          <a:bodyPr/>
          <a:lstStyle/>
          <a:p>
            <a:r>
              <a:rPr lang="en-US" sz="2000" dirty="0"/>
              <a:t>The</a:t>
            </a:r>
            <a:br>
              <a:rPr lang="en-US" dirty="0"/>
            </a:br>
            <a:r>
              <a:rPr lang="en-US" sz="4000" dirty="0"/>
              <a:t>Sacramento Valley Water Quality Coalition</a:t>
            </a:r>
          </a:p>
        </p:txBody>
      </p:sp>
      <p:sp>
        <p:nvSpPr>
          <p:cNvPr id="4" name="Title 1">
            <a:extLst>
              <a:ext uri="{FF2B5EF4-FFF2-40B4-BE49-F238E27FC236}">
                <a16:creationId xmlns:a16="http://schemas.microsoft.com/office/drawing/2014/main" id="{E5361AE5-C87B-4F29-B3D5-65F0ACA6CF9B}"/>
              </a:ext>
            </a:extLst>
          </p:cNvPr>
          <p:cNvSpPr txBox="1">
            <a:spLocks/>
          </p:cNvSpPr>
          <p:nvPr/>
        </p:nvSpPr>
        <p:spPr>
          <a:xfrm>
            <a:off x="1254817" y="4419600"/>
            <a:ext cx="10515600" cy="457200"/>
          </a:xfrm>
          <a:prstGeom prst="rect">
            <a:avLst/>
          </a:prstGeom>
        </p:spPr>
        <p:txBody>
          <a:bodyPr vert="horz" lIns="91440" tIns="45720" rIns="91440" bIns="45720" rtlCol="0" anchor="b">
            <a:normAutofit/>
          </a:bodyPr>
          <a:lstStyle>
            <a:lvl1pPr algn="l" defTabSz="914126" rtl="0" eaLnBrk="1" latinLnBrk="0" hangingPunct="1">
              <a:lnSpc>
                <a:spcPct val="85000"/>
              </a:lnSpc>
              <a:spcBef>
                <a:spcPct val="0"/>
              </a:spcBef>
              <a:buNone/>
              <a:defRPr sz="7998" kern="1200" spc="-50" baseline="0">
                <a:solidFill>
                  <a:schemeClr val="tx1">
                    <a:lumMod val="85000"/>
                    <a:lumOff val="15000"/>
                  </a:schemeClr>
                </a:solidFill>
                <a:latin typeface="+mj-lt"/>
                <a:ea typeface="+mj-ea"/>
                <a:cs typeface="+mj-cs"/>
              </a:defRPr>
            </a:lvl1pPr>
          </a:lstStyle>
          <a:p>
            <a:r>
              <a:rPr lang="en-US" sz="2000" dirty="0"/>
              <a:t>Fall 2020</a:t>
            </a:r>
            <a:endParaRPr lang="en-US" sz="4000" dirty="0"/>
          </a:p>
        </p:txBody>
      </p:sp>
      <p:pic>
        <p:nvPicPr>
          <p:cNvPr id="6" name="Picture 5">
            <a:extLst>
              <a:ext uri="{FF2B5EF4-FFF2-40B4-BE49-F238E27FC236}">
                <a16:creationId xmlns:a16="http://schemas.microsoft.com/office/drawing/2014/main" id="{AC90C7AE-4F1F-459A-BF67-BD32C42BA905}"/>
              </a:ext>
            </a:extLst>
          </p:cNvPr>
          <p:cNvPicPr>
            <a:picLocks noChangeAspect="1"/>
          </p:cNvPicPr>
          <p:nvPr/>
        </p:nvPicPr>
        <p:blipFill rotWithShape="1">
          <a:blip r:embed="rId5">
            <a:extLst>
              <a:ext uri="{28A0092B-C50C-407E-A947-70E740481C1C}">
                <a14:useLocalDpi xmlns:a14="http://schemas.microsoft.com/office/drawing/2010/main" val="0"/>
              </a:ext>
            </a:extLst>
          </a:blip>
          <a:srcRect t="5655" b="9524"/>
          <a:stretch/>
        </p:blipFill>
        <p:spPr>
          <a:xfrm>
            <a:off x="-1" y="0"/>
            <a:ext cx="12188825" cy="6858000"/>
          </a:xfrm>
          <a:prstGeom prst="rect">
            <a:avLst/>
          </a:prstGeom>
        </p:spPr>
      </p:pic>
      <p:sp>
        <p:nvSpPr>
          <p:cNvPr id="3" name="TextBox 2">
            <a:extLst>
              <a:ext uri="{FF2B5EF4-FFF2-40B4-BE49-F238E27FC236}">
                <a16:creationId xmlns:a16="http://schemas.microsoft.com/office/drawing/2014/main" id="{C192E805-46C5-4713-9A48-623F6D43396F}"/>
              </a:ext>
            </a:extLst>
          </p:cNvPr>
          <p:cNvSpPr txBox="1"/>
          <p:nvPr/>
        </p:nvSpPr>
        <p:spPr>
          <a:xfrm>
            <a:off x="518109" y="2151727"/>
            <a:ext cx="11152604" cy="2554545"/>
          </a:xfrm>
          <a:prstGeom prst="rect">
            <a:avLst/>
          </a:prstGeom>
          <a:solidFill>
            <a:schemeClr val="bg1">
              <a:lumMod val="95000"/>
              <a:alpha val="58000"/>
            </a:schemeClr>
          </a:solidFill>
        </p:spPr>
        <p:txBody>
          <a:bodyPr wrap="square" rtlCol="0" anchor="ctr">
            <a:spAutoFit/>
          </a:bodyPr>
          <a:lstStyle/>
          <a:p>
            <a:pPr algn="ctr"/>
            <a:r>
              <a:rPr lang="en-US" sz="8000" dirty="0">
                <a:latin typeface="Bahnschrift Condensed" panose="020B0502040204020203" pitchFamily="34" charset="0"/>
              </a:rPr>
              <a:t>Sacramento Valley Water Quality Coalition</a:t>
            </a:r>
          </a:p>
        </p:txBody>
      </p:sp>
      <p:sp>
        <p:nvSpPr>
          <p:cNvPr id="7" name="TextBox 6">
            <a:extLst>
              <a:ext uri="{FF2B5EF4-FFF2-40B4-BE49-F238E27FC236}">
                <a16:creationId xmlns:a16="http://schemas.microsoft.com/office/drawing/2014/main" id="{A0D93098-5D9B-4894-AA92-F2A6D502B2EF}"/>
              </a:ext>
            </a:extLst>
          </p:cNvPr>
          <p:cNvSpPr txBox="1"/>
          <p:nvPr/>
        </p:nvSpPr>
        <p:spPr>
          <a:xfrm>
            <a:off x="4056509" y="1218724"/>
            <a:ext cx="4075804" cy="646331"/>
          </a:xfrm>
          <a:prstGeom prst="rect">
            <a:avLst/>
          </a:prstGeom>
          <a:solidFill>
            <a:schemeClr val="bg1">
              <a:lumMod val="95000"/>
              <a:alpha val="58000"/>
            </a:schemeClr>
          </a:solidFill>
        </p:spPr>
        <p:txBody>
          <a:bodyPr wrap="square" rtlCol="0" anchor="ctr">
            <a:spAutoFit/>
          </a:bodyPr>
          <a:lstStyle/>
          <a:p>
            <a:pPr algn="ctr"/>
            <a:r>
              <a:rPr lang="en-US" sz="3600" dirty="0">
                <a:solidFill>
                  <a:schemeClr val="tx1">
                    <a:lumMod val="95000"/>
                    <a:lumOff val="5000"/>
                  </a:schemeClr>
                </a:solidFill>
                <a:latin typeface="Bahnschrift Condensed" panose="020B0502040204020203" pitchFamily="34" charset="0"/>
              </a:rPr>
              <a:t>2024-2025</a:t>
            </a:r>
            <a:endParaRPr lang="en-US" sz="8000" dirty="0">
              <a:solidFill>
                <a:schemeClr val="tx1">
                  <a:lumMod val="95000"/>
                  <a:lumOff val="5000"/>
                </a:schemeClr>
              </a:solidFill>
              <a:latin typeface="Bahnschrift Condensed" panose="020B0502040204020203" pitchFamily="34" charset="0"/>
            </a:endParaRPr>
          </a:p>
        </p:txBody>
      </p:sp>
      <p:pic>
        <p:nvPicPr>
          <p:cNvPr id="9" name="Audio 8">
            <a:hlinkClick r:id="" action="ppaction://media"/>
            <a:extLst>
              <a:ext uri="{FF2B5EF4-FFF2-40B4-BE49-F238E27FC236}">
                <a16:creationId xmlns:a16="http://schemas.microsoft.com/office/drawing/2014/main" id="{4FB61D6D-FBCB-D892-9500-8A2D706E9AA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2094789661"/>
      </p:ext>
    </p:extLst>
  </p:cSld>
  <p:clrMapOvr>
    <a:masterClrMapping/>
  </p:clrMapOvr>
  <mc:AlternateContent xmlns:mc="http://schemas.openxmlformats.org/markup-compatibility/2006" xmlns:p14="http://schemas.microsoft.com/office/powerpoint/2010/main">
    <mc:Choice Requires="p14">
      <p:transition spd="med" p14:dur="700" advTm="10774">
        <p:fade/>
      </p:transition>
    </mc:Choice>
    <mc:Fallback xmlns="">
      <p:transition spd="med" advTm="107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86701C-9A33-4757-B11D-7D570669132F}"/>
              </a:ext>
            </a:extLst>
          </p:cNvPr>
          <p:cNvSpPr/>
          <p:nvPr/>
        </p:nvSpPr>
        <p:spPr>
          <a:xfrm>
            <a:off x="1178315" y="1905796"/>
            <a:ext cx="10021394" cy="3955512"/>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defTabSz="456926"/>
            <a:r>
              <a:rPr lang="en-US" sz="1698" dirty="0">
                <a:solidFill>
                  <a:prstClr val="black">
                    <a:lumMod val="75000"/>
                    <a:lumOff val="25000"/>
                  </a:prstClr>
                </a:solidFill>
                <a:latin typeface="Bahnschrift" panose="020B0502040204020203" pitchFamily="34" charset="0"/>
              </a:rPr>
              <a:t>Pyrethroids are highly toxic at low concentrations to invertebrates eaten by waterfowl and fish.</a:t>
            </a:r>
          </a:p>
          <a:p>
            <a:pPr defTabSz="456926"/>
            <a:endParaRPr lang="en-US" sz="900" u="sng" dirty="0">
              <a:solidFill>
                <a:prstClr val="black">
                  <a:lumMod val="75000"/>
                  <a:lumOff val="25000"/>
                </a:prstClr>
              </a:solidFill>
              <a:latin typeface="Bahnschrift" panose="020B0502040204020203" pitchFamily="34" charset="0"/>
            </a:endParaRPr>
          </a:p>
          <a:p>
            <a:pPr defTabSz="456926"/>
            <a:r>
              <a:rPr lang="en-US" sz="1698" u="sng" dirty="0">
                <a:solidFill>
                  <a:prstClr val="black">
                    <a:lumMod val="75000"/>
                    <a:lumOff val="25000"/>
                  </a:prstClr>
                </a:solidFill>
                <a:latin typeface="Bahnschrift" panose="020B0502040204020203" pitchFamily="34" charset="0"/>
              </a:rPr>
              <a:t>Chronic and Acute ILRP Trigger Limits</a:t>
            </a:r>
          </a:p>
          <a:p>
            <a:pPr marL="285578" indent="-285578" defTabSz="456926">
              <a:buFont typeface="Arial" panose="020B0604020202020204" pitchFamily="34" charset="0"/>
              <a:buChar char="•"/>
            </a:pPr>
            <a:r>
              <a:rPr lang="en-US" sz="1400" dirty="0">
                <a:solidFill>
                  <a:prstClr val="black">
                    <a:lumMod val="75000"/>
                    <a:lumOff val="25000"/>
                  </a:prstClr>
                </a:solidFill>
                <a:latin typeface="Bahnschrift" panose="020B0502040204020203" pitchFamily="34" charset="0"/>
              </a:rPr>
              <a:t>Chronic – Chronically toxic to test organisms.</a:t>
            </a:r>
          </a:p>
          <a:p>
            <a:pPr marL="285578" indent="-285578" defTabSz="456926">
              <a:buFont typeface="Arial" panose="020B0604020202020204" pitchFamily="34" charset="0"/>
              <a:buChar char="•"/>
            </a:pPr>
            <a:r>
              <a:rPr lang="en-US" sz="1400" dirty="0">
                <a:solidFill>
                  <a:prstClr val="black">
                    <a:lumMod val="75000"/>
                    <a:lumOff val="25000"/>
                  </a:prstClr>
                </a:solidFill>
                <a:latin typeface="Bahnschrift" panose="020B0502040204020203" pitchFamily="34" charset="0"/>
              </a:rPr>
              <a:t>Acute – Acutely toxic to test organism.</a:t>
            </a:r>
            <a:endParaRPr lang="en-US" sz="1100" dirty="0">
              <a:solidFill>
                <a:prstClr val="black">
                  <a:lumMod val="75000"/>
                  <a:lumOff val="25000"/>
                </a:prstClr>
              </a:solidFill>
              <a:latin typeface="Bahnschrift" panose="020B0502040204020203" pitchFamily="34" charset="0"/>
            </a:endParaRPr>
          </a:p>
        </p:txBody>
      </p:sp>
      <p:sp>
        <p:nvSpPr>
          <p:cNvPr id="6" name="Rectangle 5">
            <a:extLst>
              <a:ext uri="{FF2B5EF4-FFF2-40B4-BE49-F238E27FC236}">
                <a16:creationId xmlns:a16="http://schemas.microsoft.com/office/drawing/2014/main" id="{8511EC78-5AAE-45F9-ABEE-B9982F988D69}"/>
              </a:ext>
            </a:extLst>
          </p:cNvPr>
          <p:cNvSpPr/>
          <p:nvPr/>
        </p:nvSpPr>
        <p:spPr>
          <a:xfrm>
            <a:off x="7106331" y="94335"/>
            <a:ext cx="2796099" cy="611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6"/>
            <a:endParaRPr lang="en-US" sz="1798">
              <a:solidFill>
                <a:prstClr val="white"/>
              </a:solidFill>
              <a:latin typeface="Franklin Gothic Book" panose="020B0503020102020204"/>
            </a:endParaRPr>
          </a:p>
        </p:txBody>
      </p:sp>
      <p:sp>
        <p:nvSpPr>
          <p:cNvPr id="4" name="Title 1">
            <a:extLst>
              <a:ext uri="{FF2B5EF4-FFF2-40B4-BE49-F238E27FC236}">
                <a16:creationId xmlns:a16="http://schemas.microsoft.com/office/drawing/2014/main" id="{60936ED5-4F3A-6406-17E5-6DC0D9472375}"/>
              </a:ext>
            </a:extLst>
          </p:cNvPr>
          <p:cNvSpPr>
            <a:spLocks noGrp="1"/>
          </p:cNvSpPr>
          <p:nvPr>
            <p:ph type="title"/>
          </p:nvPr>
        </p:nvSpPr>
        <p:spPr>
          <a:xfrm>
            <a:off x="1099598" y="288244"/>
            <a:ext cx="10021395" cy="1450001"/>
          </a:xfrm>
        </p:spPr>
        <p:txBody>
          <a:bodyPr>
            <a:normAutofit/>
          </a:bodyPr>
          <a:lstStyle/>
          <a:p>
            <a:pPr>
              <a:buClr>
                <a:schemeClr val="accent2"/>
              </a:buClr>
            </a:pPr>
            <a:r>
              <a:rPr lang="en-US" sz="3598" dirty="0">
                <a:latin typeface="Bahnschrift" panose="020B0502040204020203" pitchFamily="34" charset="0"/>
              </a:rPr>
              <a:t>Monitoring for Pyrethroid Pesticides</a:t>
            </a:r>
            <a:endParaRPr lang="en-US" sz="2798" dirty="0">
              <a:latin typeface="Bahnschrift" panose="020B0502040204020203" pitchFamily="34" charset="0"/>
            </a:endParaRPr>
          </a:p>
        </p:txBody>
      </p:sp>
      <p:sp>
        <p:nvSpPr>
          <p:cNvPr id="2" name="Content Placeholder 2">
            <a:extLst>
              <a:ext uri="{FF2B5EF4-FFF2-40B4-BE49-F238E27FC236}">
                <a16:creationId xmlns:a16="http://schemas.microsoft.com/office/drawing/2014/main" id="{D3C6B4BD-6A0F-3228-D819-908A9D7D55C7}"/>
              </a:ext>
            </a:extLst>
          </p:cNvPr>
          <p:cNvSpPr txBox="1">
            <a:spLocks/>
          </p:cNvSpPr>
          <p:nvPr/>
        </p:nvSpPr>
        <p:spPr>
          <a:xfrm>
            <a:off x="1178317" y="3200598"/>
            <a:ext cx="9832196" cy="380802"/>
          </a:xfrm>
          <a:prstGeom prst="rect">
            <a:avLst/>
          </a:prstGeom>
        </p:spPr>
        <p:style>
          <a:lnRef idx="2">
            <a:schemeClr val="accent1"/>
          </a:lnRef>
          <a:fillRef idx="1">
            <a:schemeClr val="lt1"/>
          </a:fillRef>
          <a:effectRef idx="0">
            <a:schemeClr val="accent1"/>
          </a:effectRef>
          <a:fontRef idx="minor">
            <a:schemeClr val="dk1"/>
          </a:fontRef>
        </p:style>
        <p:txBody>
          <a:bodyPr vert="horz" lIns="0" tIns="45696" rIns="0" bIns="45696" rtlCol="0" anchor="ctr">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defTabSz="913578">
              <a:buClr>
                <a:srgbClr val="3494BA"/>
              </a:buClr>
              <a:buNone/>
            </a:pPr>
            <a:r>
              <a:rPr lang="en-US" sz="1698" dirty="0">
                <a:solidFill>
                  <a:prstClr val="black">
                    <a:lumMod val="75000"/>
                    <a:lumOff val="25000"/>
                  </a:prstClr>
                </a:solidFill>
                <a:latin typeface="Bahnschrift" panose="020B0502040204020203" pitchFamily="34" charset="0"/>
              </a:rPr>
              <a:t>Bifenthrin &gt; Lamba-Cyhalothrin &gt; Cypermethrin &gt; Cyfluthrin &gt; Esfenvalerate &gt; Permethrin</a:t>
            </a:r>
          </a:p>
        </p:txBody>
      </p:sp>
      <p:sp>
        <p:nvSpPr>
          <p:cNvPr id="5" name="Rectangle 4">
            <a:extLst>
              <a:ext uri="{FF2B5EF4-FFF2-40B4-BE49-F238E27FC236}">
                <a16:creationId xmlns:a16="http://schemas.microsoft.com/office/drawing/2014/main" id="{01B25300-1243-CE37-E9C7-385DA84A2152}"/>
              </a:ext>
            </a:extLst>
          </p:cNvPr>
          <p:cNvSpPr/>
          <p:nvPr/>
        </p:nvSpPr>
        <p:spPr>
          <a:xfrm>
            <a:off x="1146548" y="3725891"/>
            <a:ext cx="9863961" cy="237017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defTabSz="456926"/>
            <a:r>
              <a:rPr lang="en-US" sz="1698" dirty="0">
                <a:solidFill>
                  <a:prstClr val="black">
                    <a:lumMod val="75000"/>
                    <a:lumOff val="25000"/>
                  </a:prstClr>
                </a:solidFill>
                <a:latin typeface="Bahnschrift" panose="020B0502040204020203" pitchFamily="34" charset="0"/>
              </a:rPr>
              <a:t>Pyrethroids bind tightly to organic matter and soil particles.</a:t>
            </a:r>
          </a:p>
          <a:p>
            <a:pPr defTabSz="456926"/>
            <a:endParaRPr lang="en-US" sz="1050" dirty="0">
              <a:solidFill>
                <a:prstClr val="black">
                  <a:lumMod val="75000"/>
                  <a:lumOff val="25000"/>
                </a:prstClr>
              </a:solidFill>
              <a:latin typeface="Bahnschrift" panose="020B0502040204020203" pitchFamily="34" charset="0"/>
            </a:endParaRPr>
          </a:p>
          <a:p>
            <a:pPr defTabSz="456926"/>
            <a:r>
              <a:rPr lang="en-US" sz="1698" dirty="0">
                <a:solidFill>
                  <a:srgbClr val="58B6C0">
                    <a:lumMod val="75000"/>
                  </a:srgbClr>
                </a:solidFill>
                <a:latin typeface="Bahnschrift" panose="020B0502040204020203" pitchFamily="34" charset="0"/>
              </a:rPr>
              <a:t>Stewardship approach and Best Management Practices (BMPs) reduce potential for drift or runoff of pyrethroid pesticides.</a:t>
            </a:r>
          </a:p>
          <a:p>
            <a:pPr defTabSz="456926"/>
            <a:endParaRPr lang="en-US" sz="900" dirty="0">
              <a:solidFill>
                <a:prstClr val="black">
                  <a:lumMod val="75000"/>
                  <a:lumOff val="25000"/>
                </a:prstClr>
              </a:solidFill>
              <a:latin typeface="Bahnschrift" panose="020B0502040204020203" pitchFamily="34" charset="0"/>
            </a:endParaRPr>
          </a:p>
          <a:p>
            <a:pPr defTabSz="456926"/>
            <a:r>
              <a:rPr lang="en-US" sz="1698" b="1" u="sng" dirty="0">
                <a:solidFill>
                  <a:prstClr val="black">
                    <a:lumMod val="75000"/>
                    <a:lumOff val="25000"/>
                  </a:prstClr>
                </a:solidFill>
                <a:latin typeface="Bahnschrift" panose="020B0502040204020203" pitchFamily="34" charset="0"/>
              </a:rPr>
              <a:t>Resources:</a:t>
            </a:r>
          </a:p>
          <a:p>
            <a:pPr defTabSz="456926"/>
            <a:r>
              <a:rPr lang="en-US" sz="1600" dirty="0">
                <a:solidFill>
                  <a:prstClr val="black">
                    <a:lumMod val="75000"/>
                    <a:lumOff val="25000"/>
                  </a:prstClr>
                </a:solidFill>
                <a:latin typeface="Bahnschrift" panose="020B0502040204020203" pitchFamily="34" charset="0"/>
                <a:hlinkClick r:id="rId5"/>
              </a:rPr>
              <a:t>Pyrethroid Insecticides for Row Crops </a:t>
            </a:r>
            <a:r>
              <a:rPr lang="en-US" sz="1600" dirty="0">
                <a:solidFill>
                  <a:prstClr val="black">
                    <a:lumMod val="75000"/>
                    <a:lumOff val="25000"/>
                  </a:prstClr>
                </a:solidFill>
                <a:latin typeface="Bahnschrift" panose="020B0502040204020203" pitchFamily="34" charset="0"/>
              </a:rPr>
              <a:t>– </a:t>
            </a:r>
            <a:r>
              <a:rPr lang="en-US" sz="1200" dirty="0">
                <a:solidFill>
                  <a:prstClr val="black">
                    <a:lumMod val="75000"/>
                    <a:lumOff val="25000"/>
                  </a:prstClr>
                </a:solidFill>
                <a:latin typeface="Bahnschrift" panose="020B0502040204020203" pitchFamily="34" charset="0"/>
              </a:rPr>
              <a:t>Coalition for Urban and Development</a:t>
            </a:r>
          </a:p>
          <a:p>
            <a:pPr defTabSz="456926"/>
            <a:r>
              <a:rPr lang="en-US" sz="1600" dirty="0">
                <a:solidFill>
                  <a:prstClr val="black">
                    <a:lumMod val="75000"/>
                    <a:lumOff val="25000"/>
                  </a:prstClr>
                </a:solidFill>
                <a:latin typeface="Bahnschrift" panose="020B0502040204020203" pitchFamily="34" charset="0"/>
                <a:hlinkClick r:id="rId6"/>
              </a:rPr>
              <a:t>Pyrethroid Insecticides for Orchard Crops </a:t>
            </a:r>
            <a:r>
              <a:rPr lang="en-US" sz="1600" dirty="0">
                <a:solidFill>
                  <a:prstClr val="black">
                    <a:lumMod val="75000"/>
                    <a:lumOff val="25000"/>
                  </a:prstClr>
                </a:solidFill>
                <a:latin typeface="Bahnschrift" panose="020B0502040204020203" pitchFamily="34" charset="0"/>
              </a:rPr>
              <a:t>- </a:t>
            </a:r>
            <a:r>
              <a:rPr lang="en-US" sz="1200" dirty="0">
                <a:solidFill>
                  <a:prstClr val="black">
                    <a:lumMod val="75000"/>
                    <a:lumOff val="25000"/>
                  </a:prstClr>
                </a:solidFill>
                <a:latin typeface="Bahnschrift" panose="020B0502040204020203" pitchFamily="34" charset="0"/>
              </a:rPr>
              <a:t>Coalition for Urban and Development</a:t>
            </a:r>
          </a:p>
          <a:p>
            <a:pPr defTabSz="456926"/>
            <a:r>
              <a:rPr lang="en-US" sz="1600" dirty="0">
                <a:solidFill>
                  <a:prstClr val="black">
                    <a:lumMod val="75000"/>
                    <a:lumOff val="25000"/>
                  </a:prstClr>
                </a:solidFill>
                <a:latin typeface="Bahnschrift" panose="020B0502040204020203" pitchFamily="34" charset="0"/>
                <a:hlinkClick r:id="rId7"/>
              </a:rPr>
              <a:t>Orchard Sprayer Calibration </a:t>
            </a:r>
            <a:r>
              <a:rPr lang="en-US" sz="1600" dirty="0">
                <a:solidFill>
                  <a:prstClr val="black">
                    <a:lumMod val="75000"/>
                    <a:lumOff val="25000"/>
                  </a:prstClr>
                </a:solidFill>
                <a:latin typeface="Bahnschrift" panose="020B0502040204020203" pitchFamily="34" charset="0"/>
              </a:rPr>
              <a:t>- </a:t>
            </a:r>
            <a:r>
              <a:rPr lang="en-US" sz="1200" dirty="0">
                <a:solidFill>
                  <a:prstClr val="black">
                    <a:lumMod val="75000"/>
                    <a:lumOff val="25000"/>
                  </a:prstClr>
                </a:solidFill>
                <a:latin typeface="Bahnschrift" panose="020B0502040204020203" pitchFamily="34" charset="0"/>
              </a:rPr>
              <a:t>Coalition for Urban and Development</a:t>
            </a:r>
          </a:p>
          <a:p>
            <a:pPr defTabSz="456926"/>
            <a:r>
              <a:rPr lang="en-US" sz="1600" dirty="0">
                <a:solidFill>
                  <a:prstClr val="black">
                    <a:lumMod val="75000"/>
                    <a:lumOff val="25000"/>
                  </a:prstClr>
                </a:solidFill>
                <a:latin typeface="Bahnschrift" panose="020B0502040204020203" pitchFamily="34" charset="0"/>
                <a:hlinkClick r:id="rId8"/>
              </a:rPr>
              <a:t>Pyrethroid Focused Outreach Meeting Video </a:t>
            </a:r>
            <a:r>
              <a:rPr lang="en-US" sz="1600" dirty="0">
                <a:solidFill>
                  <a:prstClr val="black">
                    <a:lumMod val="75000"/>
                    <a:lumOff val="25000"/>
                  </a:prstClr>
                </a:solidFill>
                <a:latin typeface="Bahnschrift" panose="020B0502040204020203" pitchFamily="34" charset="0"/>
              </a:rPr>
              <a:t>– </a:t>
            </a:r>
            <a:r>
              <a:rPr lang="en-US" sz="1200" dirty="0">
                <a:solidFill>
                  <a:prstClr val="black">
                    <a:lumMod val="75000"/>
                    <a:lumOff val="25000"/>
                  </a:prstClr>
                </a:solidFill>
                <a:latin typeface="Bahnschrift" panose="020B0502040204020203" pitchFamily="34" charset="0"/>
              </a:rPr>
              <a:t>Effective Orchard Spraying by Franz </a:t>
            </a:r>
            <a:r>
              <a:rPr lang="en-US" sz="1200" dirty="0" err="1">
                <a:solidFill>
                  <a:prstClr val="black">
                    <a:lumMod val="75000"/>
                    <a:lumOff val="25000"/>
                  </a:prstClr>
                </a:solidFill>
                <a:latin typeface="Bahnschrift" panose="020B0502040204020203" pitchFamily="34" charset="0"/>
              </a:rPr>
              <a:t>Niederholzer</a:t>
            </a:r>
            <a:r>
              <a:rPr lang="en-US" sz="1200" dirty="0">
                <a:solidFill>
                  <a:prstClr val="black">
                    <a:lumMod val="75000"/>
                    <a:lumOff val="25000"/>
                  </a:prstClr>
                </a:solidFill>
                <a:latin typeface="Bahnschrift" panose="020B0502040204020203" pitchFamily="34" charset="0"/>
              </a:rPr>
              <a:t>, UCCE</a:t>
            </a:r>
          </a:p>
          <a:p>
            <a:pPr defTabSz="456926"/>
            <a:endParaRPr lang="en-US" sz="1000" dirty="0">
              <a:solidFill>
                <a:prstClr val="black">
                  <a:lumMod val="75000"/>
                  <a:lumOff val="25000"/>
                </a:prstClr>
              </a:solidFill>
              <a:latin typeface="Bahnschrift" panose="020B0502040204020203" pitchFamily="34" charset="0"/>
            </a:endParaRPr>
          </a:p>
        </p:txBody>
      </p:sp>
      <p:pic>
        <p:nvPicPr>
          <p:cNvPr id="7" name="Audio 6">
            <a:hlinkClick r:id="" action="ppaction://media"/>
            <a:extLst>
              <a:ext uri="{FF2B5EF4-FFF2-40B4-BE49-F238E27FC236}">
                <a16:creationId xmlns:a16="http://schemas.microsoft.com/office/drawing/2014/main" id="{BDE1FE0F-82D5-0F55-2BFA-54B68230A7C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1066336086"/>
      </p:ext>
    </p:extLst>
  </p:cSld>
  <p:clrMapOvr>
    <a:masterClrMapping/>
  </p:clrMapOvr>
  <mc:AlternateContent xmlns:mc="http://schemas.openxmlformats.org/markup-compatibility/2006" xmlns:p14="http://schemas.microsoft.com/office/powerpoint/2010/main">
    <mc:Choice Requires="p14">
      <p:transition spd="med" p14:dur="700" advTm="90406">
        <p:fade/>
      </p:transition>
    </mc:Choice>
    <mc:Fallback xmlns="">
      <p:transition spd="med" advTm="904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DB2B-0301-69A0-F857-DD14879EF3D6}"/>
              </a:ext>
            </a:extLst>
          </p:cNvPr>
          <p:cNvSpPr txBox="1">
            <a:spLocks/>
          </p:cNvSpPr>
          <p:nvPr/>
        </p:nvSpPr>
        <p:spPr>
          <a:xfrm>
            <a:off x="1085020" y="100161"/>
            <a:ext cx="10018785" cy="755693"/>
          </a:xfrm>
          <a:prstGeom prst="rect">
            <a:avLst/>
          </a:prstGeom>
        </p:spPr>
        <p:txBody>
          <a:bodyPr anchor="b">
            <a:normAutofit/>
          </a:bodyPr>
          <a:lst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a:lstStyle>
          <a:p>
            <a:pPr defTabSz="913852">
              <a:buClr>
                <a:srgbClr val="58B6C0"/>
              </a:buClr>
            </a:pPr>
            <a:r>
              <a:rPr lang="en-US" sz="3597" dirty="0">
                <a:solidFill>
                  <a:prstClr val="black">
                    <a:lumMod val="75000"/>
                    <a:lumOff val="25000"/>
                  </a:prstClr>
                </a:solidFill>
                <a:latin typeface="Bahnschrift" panose="020B0502040204020203" pitchFamily="34" charset="0"/>
              </a:rPr>
              <a:t>Six Active Management Plans in the Coalition</a:t>
            </a:r>
            <a:endParaRPr lang="en-US" sz="2797" dirty="0">
              <a:solidFill>
                <a:prstClr val="black">
                  <a:lumMod val="75000"/>
                  <a:lumOff val="25000"/>
                </a:prstClr>
              </a:solidFill>
              <a:latin typeface="Bahnschrift" panose="020B0502040204020203" pitchFamily="34" charset="0"/>
            </a:endParaRPr>
          </a:p>
        </p:txBody>
      </p:sp>
      <p:graphicFrame>
        <p:nvGraphicFramePr>
          <p:cNvPr id="3" name="Table 2">
            <a:extLst>
              <a:ext uri="{FF2B5EF4-FFF2-40B4-BE49-F238E27FC236}">
                <a16:creationId xmlns:a16="http://schemas.microsoft.com/office/drawing/2014/main" id="{B4E86C4C-29E5-850A-BB1F-AE6A71065C0F}"/>
              </a:ext>
            </a:extLst>
          </p:cNvPr>
          <p:cNvGraphicFramePr>
            <a:graphicFrameLocks noGrp="1"/>
          </p:cNvGraphicFramePr>
          <p:nvPr>
            <p:extLst>
              <p:ext uri="{D42A27DB-BD31-4B8C-83A1-F6EECF244321}">
                <p14:modId xmlns:p14="http://schemas.microsoft.com/office/powerpoint/2010/main" val="842789965"/>
              </p:ext>
            </p:extLst>
          </p:nvPr>
        </p:nvGraphicFramePr>
        <p:xfrm>
          <a:off x="3385114" y="991425"/>
          <a:ext cx="8383336" cy="4785192"/>
        </p:xfrm>
        <a:graphic>
          <a:graphicData uri="http://schemas.openxmlformats.org/drawingml/2006/table">
            <a:tbl>
              <a:tblPr firstRow="1" bandRow="1">
                <a:tableStyleId>{5C22544A-7EE6-4342-B048-85BDC9FD1C3A}</a:tableStyleId>
              </a:tblPr>
              <a:tblGrid>
                <a:gridCol w="1556302">
                  <a:extLst>
                    <a:ext uri="{9D8B030D-6E8A-4147-A177-3AD203B41FA5}">
                      <a16:colId xmlns:a16="http://schemas.microsoft.com/office/drawing/2014/main" val="2867891396"/>
                    </a:ext>
                  </a:extLst>
                </a:gridCol>
                <a:gridCol w="1797033">
                  <a:extLst>
                    <a:ext uri="{9D8B030D-6E8A-4147-A177-3AD203B41FA5}">
                      <a16:colId xmlns:a16="http://schemas.microsoft.com/office/drawing/2014/main" val="4063482613"/>
                    </a:ext>
                  </a:extLst>
                </a:gridCol>
                <a:gridCol w="1676667">
                  <a:extLst>
                    <a:ext uri="{9D8B030D-6E8A-4147-A177-3AD203B41FA5}">
                      <a16:colId xmlns:a16="http://schemas.microsoft.com/office/drawing/2014/main" val="563265541"/>
                    </a:ext>
                  </a:extLst>
                </a:gridCol>
                <a:gridCol w="1676667">
                  <a:extLst>
                    <a:ext uri="{9D8B030D-6E8A-4147-A177-3AD203B41FA5}">
                      <a16:colId xmlns:a16="http://schemas.microsoft.com/office/drawing/2014/main" val="4167726590"/>
                    </a:ext>
                  </a:extLst>
                </a:gridCol>
                <a:gridCol w="1676667">
                  <a:extLst>
                    <a:ext uri="{9D8B030D-6E8A-4147-A177-3AD203B41FA5}">
                      <a16:colId xmlns:a16="http://schemas.microsoft.com/office/drawing/2014/main" val="1299111373"/>
                    </a:ext>
                  </a:extLst>
                </a:gridCol>
              </a:tblGrid>
              <a:tr h="578969">
                <a:tc>
                  <a:txBody>
                    <a:bodyPr/>
                    <a:lstStyle/>
                    <a:p>
                      <a:pPr algn="ctr"/>
                      <a:r>
                        <a:rPr lang="en-US" sz="1600" dirty="0"/>
                        <a:t>Subwatershed</a:t>
                      </a:r>
                    </a:p>
                  </a:txBody>
                  <a:tcPr marL="91416" marR="91416" marT="45708" marB="45708" anchor="b"/>
                </a:tc>
                <a:tc>
                  <a:txBody>
                    <a:bodyPr/>
                    <a:lstStyle/>
                    <a:p>
                      <a:pPr algn="ctr"/>
                      <a:r>
                        <a:rPr lang="en-US" sz="1600" dirty="0"/>
                        <a:t>Site</a:t>
                      </a:r>
                    </a:p>
                  </a:txBody>
                  <a:tcPr marL="91416" marR="91416" marT="45708" marB="45708" anchor="b"/>
                </a:tc>
                <a:tc>
                  <a:txBody>
                    <a:bodyPr/>
                    <a:lstStyle/>
                    <a:p>
                      <a:pPr algn="ctr"/>
                      <a:r>
                        <a:rPr lang="en-US" sz="1600" dirty="0"/>
                        <a:t>Analyte</a:t>
                      </a:r>
                    </a:p>
                  </a:txBody>
                  <a:tcPr marL="91416" marR="91416" marT="45708" marB="45708" anchor="b"/>
                </a:tc>
                <a:tc>
                  <a:txBody>
                    <a:bodyPr/>
                    <a:lstStyle/>
                    <a:p>
                      <a:pPr algn="ctr"/>
                      <a:r>
                        <a:rPr lang="en-US" sz="1600" dirty="0"/>
                        <a:t>Trigger Date</a:t>
                      </a:r>
                    </a:p>
                  </a:txBody>
                  <a:tcPr marL="91416" marR="91416" marT="45708" marB="45708" anchor="b"/>
                </a:tc>
                <a:tc>
                  <a:txBody>
                    <a:bodyPr/>
                    <a:lstStyle/>
                    <a:p>
                      <a:pPr algn="ctr"/>
                      <a:r>
                        <a:rPr lang="en-US" sz="1600" dirty="0"/>
                        <a:t>Earliest Completion Date</a:t>
                      </a:r>
                    </a:p>
                  </a:txBody>
                  <a:tcPr marL="91416" marR="91416" marT="45708" marB="45708" anchor="b"/>
                </a:tc>
                <a:extLst>
                  <a:ext uri="{0D108BD9-81ED-4DB2-BD59-A6C34878D82A}">
                    <a16:rowId xmlns:a16="http://schemas.microsoft.com/office/drawing/2014/main" val="2177443354"/>
                  </a:ext>
                </a:extLst>
              </a:tr>
              <a:tr h="578969">
                <a:tc>
                  <a:txBody>
                    <a:bodyPr/>
                    <a:lstStyle/>
                    <a:p>
                      <a:pPr algn="ctr"/>
                      <a:r>
                        <a:rPr lang="en-US" sz="1600" dirty="0"/>
                        <a:t>Solano</a:t>
                      </a:r>
                    </a:p>
                  </a:txBody>
                  <a:tcPr marL="91416" marR="91416" marT="45708" marB="45708" anchor="ct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600" dirty="0"/>
                        <a:t>Ulatis Creek at Brown Rd.</a:t>
                      </a:r>
                    </a:p>
                  </a:txBody>
                  <a:tcPr marL="91416" marR="91416" marT="45708" marB="45708" anchor="ctr"/>
                </a:tc>
                <a:tc>
                  <a:txBody>
                    <a:bodyPr/>
                    <a:lstStyle/>
                    <a:p>
                      <a:pPr algn="ctr"/>
                      <a:r>
                        <a:rPr lang="en-US" sz="1600" i="1" dirty="0"/>
                        <a:t>Hyalella</a:t>
                      </a:r>
                      <a:r>
                        <a:rPr lang="en-US" sz="1600" dirty="0"/>
                        <a:t> Toxicity and Pyrethroids</a:t>
                      </a:r>
                    </a:p>
                  </a:txBody>
                  <a:tcPr marL="91416" marR="91416" marT="45708" marB="45708"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600" dirty="0"/>
                        <a:t>4/18/2019</a:t>
                      </a:r>
                    </a:p>
                  </a:txBody>
                  <a:tcPr marL="91416" marR="91416" marT="45708" marB="45708"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600" dirty="0"/>
                        <a:t>8/1/2025</a:t>
                      </a:r>
                    </a:p>
                  </a:txBody>
                  <a:tcPr marL="91416" marR="91416" marT="45708" marB="45708" anchor="ctr"/>
                </a:tc>
                <a:extLst>
                  <a:ext uri="{0D108BD9-81ED-4DB2-BD59-A6C34878D82A}">
                    <a16:rowId xmlns:a16="http://schemas.microsoft.com/office/drawing/2014/main" val="1068571158"/>
                  </a:ext>
                </a:extLst>
              </a:tr>
              <a:tr h="822746">
                <a:tc>
                  <a:txBody>
                    <a:bodyPr/>
                    <a:lstStyle/>
                    <a:p>
                      <a:pPr algn="ctr"/>
                      <a:r>
                        <a:rPr lang="en-US" sz="1600" dirty="0"/>
                        <a:t>BYS</a:t>
                      </a:r>
                    </a:p>
                  </a:txBody>
                  <a:tcPr marL="91416" marR="91416" marT="45708" marB="45708" anchor="ctr"/>
                </a:tc>
                <a:tc>
                  <a:txBody>
                    <a:bodyPr/>
                    <a:lstStyle/>
                    <a:p>
                      <a:r>
                        <a:rPr lang="en-US" sz="1600" dirty="0"/>
                        <a:t>Lower Snake River at </a:t>
                      </a:r>
                      <a:r>
                        <a:rPr lang="en-US" sz="1600" dirty="0" err="1"/>
                        <a:t>Nuestro</a:t>
                      </a:r>
                      <a:r>
                        <a:rPr lang="en-US" sz="1600" dirty="0"/>
                        <a:t> Rd.</a:t>
                      </a:r>
                    </a:p>
                  </a:txBody>
                  <a:tcPr marL="91416" marR="91416" marT="45708" marB="45708" anchor="ctr"/>
                </a:tc>
                <a:tc>
                  <a:txBody>
                    <a:bodyPr/>
                    <a:lstStyle/>
                    <a:p>
                      <a:pPr algn="ctr"/>
                      <a:r>
                        <a:rPr lang="en-US" sz="1600" dirty="0"/>
                        <a:t>Pyrethroids</a:t>
                      </a:r>
                    </a:p>
                  </a:txBody>
                  <a:tcPr marL="91416" marR="91416" marT="45708" marB="45708"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600" dirty="0"/>
                        <a:t>7/22/2021</a:t>
                      </a:r>
                    </a:p>
                  </a:txBody>
                  <a:tcPr marL="91416" marR="91416" marT="45708" marB="45708" anchor="ctr"/>
                </a:tc>
                <a:tc>
                  <a:txBody>
                    <a:bodyPr/>
                    <a:lstStyle/>
                    <a:p>
                      <a:pPr algn="ctr"/>
                      <a:r>
                        <a:rPr lang="en-US" sz="1600" dirty="0"/>
                        <a:t>3 years from most recent exceedance</a:t>
                      </a:r>
                    </a:p>
                  </a:txBody>
                  <a:tcPr marL="91416" marR="91416" marT="45708" marB="45708" anchor="ctr"/>
                </a:tc>
                <a:extLst>
                  <a:ext uri="{0D108BD9-81ED-4DB2-BD59-A6C34878D82A}">
                    <a16:rowId xmlns:a16="http://schemas.microsoft.com/office/drawing/2014/main" val="4119261770"/>
                  </a:ext>
                </a:extLst>
              </a:tr>
              <a:tr h="822746">
                <a:tc>
                  <a:txBody>
                    <a:bodyPr/>
                    <a:lstStyle/>
                    <a:p>
                      <a:pPr algn="ctr"/>
                      <a:r>
                        <a:rPr lang="en-US" sz="1600" dirty="0"/>
                        <a:t>BYS</a:t>
                      </a:r>
                    </a:p>
                  </a:txBody>
                  <a:tcPr marL="91416" marR="91416" marT="45708" marB="45708" anchor="ct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600" dirty="0"/>
                        <a:t>Pine Creek at Hwy 32</a:t>
                      </a:r>
                    </a:p>
                  </a:txBody>
                  <a:tcPr marL="91416" marR="91416" marT="45708" marB="45708"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600" dirty="0"/>
                        <a:t>Pyrethroids</a:t>
                      </a:r>
                    </a:p>
                  </a:txBody>
                  <a:tcPr marL="91416" marR="91416" marT="45708" marB="45708"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600" dirty="0"/>
                        <a:t>8/19/2021</a:t>
                      </a:r>
                    </a:p>
                  </a:txBody>
                  <a:tcPr marL="91416" marR="91416" marT="45708" marB="45708" anchor="ctr"/>
                </a:tc>
                <a:tc>
                  <a:txBody>
                    <a:bodyPr/>
                    <a:lstStyle/>
                    <a:p>
                      <a:pPr algn="ctr"/>
                      <a:r>
                        <a:rPr lang="en-US" sz="1600" dirty="0"/>
                        <a:t>3 years from most recent exceedance</a:t>
                      </a:r>
                    </a:p>
                  </a:txBody>
                  <a:tcPr marL="91416" marR="91416" marT="45708" marB="45708" anchor="ctr"/>
                </a:tc>
                <a:extLst>
                  <a:ext uri="{0D108BD9-81ED-4DB2-BD59-A6C34878D82A}">
                    <a16:rowId xmlns:a16="http://schemas.microsoft.com/office/drawing/2014/main" val="486867152"/>
                  </a:ext>
                </a:extLst>
              </a:tr>
              <a:tr h="822746">
                <a:tc>
                  <a:txBody>
                    <a:bodyPr/>
                    <a:lstStyle/>
                    <a:p>
                      <a:pPr algn="ctr"/>
                      <a:r>
                        <a:rPr lang="en-US" sz="1600" dirty="0"/>
                        <a:t>BYS</a:t>
                      </a:r>
                    </a:p>
                  </a:txBody>
                  <a:tcPr marL="91416" marR="91416" marT="45708" marB="45708" anchor="ctr"/>
                </a:tc>
                <a:tc>
                  <a:txBody>
                    <a:bodyPr/>
                    <a:lstStyle/>
                    <a:p>
                      <a:r>
                        <a:rPr lang="en-US" sz="1600" dirty="0"/>
                        <a:t>Lower </a:t>
                      </a:r>
                      <a:r>
                        <a:rPr lang="en-US" sz="1600" dirty="0" err="1"/>
                        <a:t>Honcut</a:t>
                      </a:r>
                      <a:r>
                        <a:rPr lang="en-US" sz="1600" dirty="0"/>
                        <a:t> Creek at Hwy 70</a:t>
                      </a:r>
                    </a:p>
                  </a:txBody>
                  <a:tcPr marL="91416" marR="91416" marT="45708" marB="45708"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600" dirty="0"/>
                        <a:t>Pyrethroids</a:t>
                      </a:r>
                    </a:p>
                  </a:txBody>
                  <a:tcPr marL="91416" marR="91416" marT="45708" marB="45708"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600" dirty="0"/>
                        <a:t>1/18/2022</a:t>
                      </a:r>
                    </a:p>
                  </a:txBody>
                  <a:tcPr marL="91416" marR="91416" marT="45708" marB="45708" anchor="ctr"/>
                </a:tc>
                <a:tc>
                  <a:txBody>
                    <a:bodyPr/>
                    <a:lstStyle/>
                    <a:p>
                      <a:pPr algn="ctr"/>
                      <a:r>
                        <a:rPr lang="en-US" sz="1600" dirty="0"/>
                        <a:t>3 years from most recent exceedance</a:t>
                      </a:r>
                    </a:p>
                  </a:txBody>
                  <a:tcPr marL="91416" marR="91416" marT="45708" marB="45708" anchor="ctr"/>
                </a:tc>
                <a:extLst>
                  <a:ext uri="{0D108BD9-81ED-4DB2-BD59-A6C34878D82A}">
                    <a16:rowId xmlns:a16="http://schemas.microsoft.com/office/drawing/2014/main" val="553652911"/>
                  </a:ext>
                </a:extLst>
              </a:tr>
              <a:tr h="578969">
                <a:tc>
                  <a:txBody>
                    <a:bodyPr/>
                    <a:lstStyle/>
                    <a:p>
                      <a:pPr algn="ctr"/>
                      <a:r>
                        <a:rPr lang="en-US" sz="1600" dirty="0"/>
                        <a:t>Sacramento-Amador</a:t>
                      </a:r>
                    </a:p>
                  </a:txBody>
                  <a:tcPr marL="91416" marR="91416" marT="45708" marB="45708" anchor="ctr"/>
                </a:tc>
                <a:tc>
                  <a:txBody>
                    <a:bodyPr/>
                    <a:lstStyle/>
                    <a:p>
                      <a:r>
                        <a:rPr lang="en-US" sz="1600" dirty="0"/>
                        <a:t>Grand Island Drain at Leary Rd.</a:t>
                      </a:r>
                    </a:p>
                  </a:txBody>
                  <a:tcPr marL="91416" marR="91416" marT="45708" marB="45708" anchor="ctr"/>
                </a:tc>
                <a:tc>
                  <a:txBody>
                    <a:bodyPr/>
                    <a:lstStyle/>
                    <a:p>
                      <a:pPr algn="ctr"/>
                      <a:r>
                        <a:rPr lang="en-US" sz="1600" dirty="0"/>
                        <a:t>Nitrate + Nitrite as Nitrogen</a:t>
                      </a:r>
                    </a:p>
                  </a:txBody>
                  <a:tcPr marL="91416" marR="91416" marT="45708" marB="45708" anchor="ctr"/>
                </a:tc>
                <a:tc>
                  <a:txBody>
                    <a:bodyPr/>
                    <a:lstStyle/>
                    <a:p>
                      <a:pPr algn="ctr"/>
                      <a:r>
                        <a:rPr lang="en-US" sz="1600" dirty="0"/>
                        <a:t>12/28/21*</a:t>
                      </a:r>
                    </a:p>
                  </a:txBody>
                  <a:tcPr marL="91416" marR="91416" marT="45708" marB="45708" anchor="ctr"/>
                </a:tc>
                <a:tc>
                  <a:txBody>
                    <a:bodyPr/>
                    <a:lstStyle/>
                    <a:p>
                      <a:pPr algn="ctr"/>
                      <a:r>
                        <a:rPr lang="en-US" sz="1600" dirty="0"/>
                        <a:t>Spring 2027</a:t>
                      </a:r>
                    </a:p>
                  </a:txBody>
                  <a:tcPr marL="91416" marR="91416" marT="45708" marB="45708" anchor="ctr"/>
                </a:tc>
                <a:extLst>
                  <a:ext uri="{0D108BD9-81ED-4DB2-BD59-A6C34878D82A}">
                    <a16:rowId xmlns:a16="http://schemas.microsoft.com/office/drawing/2014/main" val="903494307"/>
                  </a:ext>
                </a:extLst>
              </a:tr>
              <a:tr h="578969">
                <a:tc>
                  <a:txBody>
                    <a:bodyPr/>
                    <a:lstStyle/>
                    <a:p>
                      <a:pPr algn="ctr"/>
                      <a:r>
                        <a:rPr lang="en-US" sz="1600" dirty="0"/>
                        <a:t>Colusa Glenn</a:t>
                      </a:r>
                    </a:p>
                  </a:txBody>
                  <a:tcPr marL="91416" marR="91416" marT="45708" marB="45708" anchor="ctr"/>
                </a:tc>
                <a:tc>
                  <a:txBody>
                    <a:bodyPr/>
                    <a:lstStyle/>
                    <a:p>
                      <a:r>
                        <a:rPr lang="en-US" sz="1600" dirty="0"/>
                        <a:t>Freshwater Creek at Gibson Rd.</a:t>
                      </a:r>
                    </a:p>
                  </a:txBody>
                  <a:tcPr marL="91416" marR="91416" marT="45708" marB="45708" anchor="ct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600" dirty="0"/>
                        <a:t>Pyrethroids</a:t>
                      </a:r>
                    </a:p>
                  </a:txBody>
                  <a:tcPr marL="91416" marR="91416" marT="45708" marB="45708" anchor="ctr"/>
                </a:tc>
                <a:tc>
                  <a:txBody>
                    <a:bodyPr/>
                    <a:lstStyle/>
                    <a:p>
                      <a:pPr algn="ctr"/>
                      <a:r>
                        <a:rPr lang="en-US" sz="1600" dirty="0"/>
                        <a:t>7/25/2024</a:t>
                      </a:r>
                    </a:p>
                  </a:txBody>
                  <a:tcPr marL="91416" marR="91416" marT="45708" marB="45708" anchor="ctr"/>
                </a:tc>
                <a:tc>
                  <a:txBody>
                    <a:bodyPr/>
                    <a:lstStyle/>
                    <a:p>
                      <a:pPr algn="ctr"/>
                      <a:r>
                        <a:rPr lang="en-US" sz="1600" dirty="0"/>
                        <a:t>Fall 2027</a:t>
                      </a:r>
                    </a:p>
                  </a:txBody>
                  <a:tcPr marL="91416" marR="91416" marT="45708" marB="45708" anchor="ctr"/>
                </a:tc>
                <a:extLst>
                  <a:ext uri="{0D108BD9-81ED-4DB2-BD59-A6C34878D82A}">
                    <a16:rowId xmlns:a16="http://schemas.microsoft.com/office/drawing/2014/main" val="1070995988"/>
                  </a:ext>
                </a:extLst>
              </a:tr>
            </a:tbl>
          </a:graphicData>
        </a:graphic>
      </p:graphicFrame>
      <p:sp>
        <p:nvSpPr>
          <p:cNvPr id="4" name="Rectangle 3">
            <a:extLst>
              <a:ext uri="{FF2B5EF4-FFF2-40B4-BE49-F238E27FC236}">
                <a16:creationId xmlns:a16="http://schemas.microsoft.com/office/drawing/2014/main" id="{5EBC8049-7A76-EC73-3233-AD6C9A8D9333}"/>
              </a:ext>
            </a:extLst>
          </p:cNvPr>
          <p:cNvSpPr/>
          <p:nvPr/>
        </p:nvSpPr>
        <p:spPr>
          <a:xfrm>
            <a:off x="420375" y="991425"/>
            <a:ext cx="2782884" cy="478411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defTabSz="456926"/>
            <a:r>
              <a:rPr lang="en-US" sz="1697" u="sng" dirty="0">
                <a:solidFill>
                  <a:prstClr val="black">
                    <a:lumMod val="75000"/>
                    <a:lumOff val="25000"/>
                  </a:prstClr>
                </a:solidFill>
                <a:latin typeface="Bahnschrift" panose="020B0502040204020203" pitchFamily="34" charset="0"/>
              </a:rPr>
              <a:t>Management Plan </a:t>
            </a:r>
            <a:r>
              <a:rPr lang="en-US" sz="1697" dirty="0">
                <a:solidFill>
                  <a:prstClr val="black">
                    <a:lumMod val="75000"/>
                    <a:lumOff val="25000"/>
                  </a:prstClr>
                </a:solidFill>
                <a:latin typeface="Bahnschrift" panose="020B0502040204020203" pitchFamily="34" charset="0"/>
              </a:rPr>
              <a:t>= 2 or more exceedances of the same constituent at the same site within a 3-year period.</a:t>
            </a:r>
          </a:p>
          <a:p>
            <a:pPr defTabSz="456926"/>
            <a:endParaRPr lang="en-US" sz="1697" dirty="0">
              <a:solidFill>
                <a:prstClr val="black">
                  <a:lumMod val="75000"/>
                  <a:lumOff val="25000"/>
                </a:prstClr>
              </a:solidFill>
              <a:latin typeface="Bahnschrift" panose="020B0502040204020203" pitchFamily="34" charset="0"/>
            </a:endParaRPr>
          </a:p>
          <a:p>
            <a:pPr defTabSz="456926"/>
            <a:r>
              <a:rPr lang="en-US" sz="1697" dirty="0">
                <a:solidFill>
                  <a:prstClr val="black">
                    <a:lumMod val="75000"/>
                    <a:lumOff val="25000"/>
                  </a:prstClr>
                </a:solidFill>
                <a:latin typeface="Bahnschrift" panose="020B0502040204020203" pitchFamily="34" charset="0"/>
              </a:rPr>
              <a:t>Completed through a combination of monitoring results </a:t>
            </a:r>
            <a:r>
              <a:rPr lang="en-US" sz="1697" b="1" u="sng" dirty="0">
                <a:solidFill>
                  <a:prstClr val="black">
                    <a:lumMod val="75000"/>
                    <a:lumOff val="25000"/>
                  </a:prstClr>
                </a:solidFill>
                <a:latin typeface="Bahnschrift" panose="020B0502040204020203" pitchFamily="34" charset="0"/>
              </a:rPr>
              <a:t>and</a:t>
            </a:r>
            <a:r>
              <a:rPr lang="en-US" sz="1697" dirty="0">
                <a:solidFill>
                  <a:prstClr val="black">
                    <a:lumMod val="75000"/>
                    <a:lumOff val="25000"/>
                  </a:prstClr>
                </a:solidFill>
                <a:latin typeface="Bahnschrift" panose="020B0502040204020203" pitchFamily="34" charset="0"/>
              </a:rPr>
              <a:t> management practice documentation.</a:t>
            </a:r>
          </a:p>
          <a:p>
            <a:pPr marL="285492" indent="-285492" defTabSz="456926">
              <a:buFont typeface="Arial" panose="020B0604020202020204" pitchFamily="34" charset="0"/>
              <a:buChar char="•"/>
            </a:pPr>
            <a:r>
              <a:rPr lang="en-US" sz="1697" dirty="0">
                <a:solidFill>
                  <a:prstClr val="black">
                    <a:lumMod val="75000"/>
                    <a:lumOff val="25000"/>
                  </a:prstClr>
                </a:solidFill>
                <a:latin typeface="Bahnschrift" panose="020B0502040204020203" pitchFamily="34" charset="0"/>
              </a:rPr>
              <a:t>Minimum of 3-years without any additional exceedances.</a:t>
            </a:r>
            <a:endParaRPr lang="en-US" sz="1697" dirty="0">
              <a:solidFill>
                <a:prstClr val="black"/>
              </a:solidFill>
              <a:latin typeface="Bahnschrift" panose="020B0502040204020203" pitchFamily="34" charset="0"/>
            </a:endParaRPr>
          </a:p>
        </p:txBody>
      </p:sp>
      <p:sp>
        <p:nvSpPr>
          <p:cNvPr id="5" name="TextBox 4">
            <a:extLst>
              <a:ext uri="{FF2B5EF4-FFF2-40B4-BE49-F238E27FC236}">
                <a16:creationId xmlns:a16="http://schemas.microsoft.com/office/drawing/2014/main" id="{DCB1BD1D-FE84-C693-06D4-0236C550E0D9}"/>
              </a:ext>
            </a:extLst>
          </p:cNvPr>
          <p:cNvSpPr txBox="1"/>
          <p:nvPr/>
        </p:nvSpPr>
        <p:spPr>
          <a:xfrm>
            <a:off x="3385114" y="5775539"/>
            <a:ext cx="7214222" cy="338290"/>
          </a:xfrm>
          <a:prstGeom prst="rect">
            <a:avLst/>
          </a:prstGeom>
          <a:noFill/>
        </p:spPr>
        <p:txBody>
          <a:bodyPr wrap="square" rtlCol="0" anchor="ctr">
            <a:spAutoFit/>
          </a:bodyPr>
          <a:lstStyle/>
          <a:p>
            <a:pPr defTabSz="456926"/>
            <a:r>
              <a:rPr lang="en-US" sz="1600" dirty="0">
                <a:solidFill>
                  <a:prstClr val="black"/>
                </a:solidFill>
                <a:latin typeface="Franklin Gothic Book" panose="020B0503020102020204"/>
              </a:rPr>
              <a:t>*Coalition not notified that Management Plan required until July 2024</a:t>
            </a:r>
          </a:p>
        </p:txBody>
      </p:sp>
      <p:pic>
        <p:nvPicPr>
          <p:cNvPr id="14" name="Audio 13">
            <a:hlinkClick r:id="" action="ppaction://media"/>
            <a:extLst>
              <a:ext uri="{FF2B5EF4-FFF2-40B4-BE49-F238E27FC236}">
                <a16:creationId xmlns:a16="http://schemas.microsoft.com/office/drawing/2014/main" id="{23B8F3B2-A56D-97D8-FEB7-5BD15EECB3C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4162175824"/>
      </p:ext>
    </p:extLst>
  </p:cSld>
  <p:clrMapOvr>
    <a:masterClrMapping/>
  </p:clrMapOvr>
  <mc:AlternateContent xmlns:mc="http://schemas.openxmlformats.org/markup-compatibility/2006" xmlns:p14="http://schemas.microsoft.com/office/powerpoint/2010/main">
    <mc:Choice Requires="p14">
      <p:transition spd="med" p14:dur="700" advTm="94168">
        <p:fade/>
      </p:transition>
    </mc:Choice>
    <mc:Fallback xmlns="">
      <p:transition spd="med" advTm="941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564FD7B-1F9A-4E39-BC01-01C273A9341C}"/>
              </a:ext>
            </a:extLst>
          </p:cNvPr>
          <p:cNvSpPr>
            <a:spLocks noGrp="1"/>
          </p:cNvSpPr>
          <p:nvPr>
            <p:ph type="title"/>
          </p:nvPr>
        </p:nvSpPr>
        <p:spPr>
          <a:xfrm>
            <a:off x="4495047" y="354175"/>
            <a:ext cx="6321306" cy="1028547"/>
          </a:xfrm>
        </p:spPr>
        <p:txBody>
          <a:bodyPr>
            <a:normAutofit fontScale="90000"/>
          </a:bodyPr>
          <a:lstStyle/>
          <a:p>
            <a:r>
              <a:rPr lang="en-US" sz="3998" dirty="0">
                <a:solidFill>
                  <a:schemeClr val="tx1">
                    <a:lumMod val="75000"/>
                    <a:lumOff val="25000"/>
                  </a:schemeClr>
                </a:solidFill>
                <a:latin typeface="Bahnschrift" panose="020B0502040204020203" pitchFamily="34" charset="0"/>
              </a:rPr>
              <a:t>Looking Ahead to the </a:t>
            </a:r>
            <a:br>
              <a:rPr lang="en-US" sz="3998" dirty="0">
                <a:solidFill>
                  <a:schemeClr val="tx1">
                    <a:lumMod val="75000"/>
                    <a:lumOff val="25000"/>
                  </a:schemeClr>
                </a:solidFill>
                <a:latin typeface="Bahnschrift" panose="020B0502040204020203" pitchFamily="34" charset="0"/>
              </a:rPr>
            </a:br>
            <a:r>
              <a:rPr lang="en-US" sz="3998" dirty="0">
                <a:solidFill>
                  <a:schemeClr val="tx1">
                    <a:lumMod val="75000"/>
                    <a:lumOff val="25000"/>
                  </a:schemeClr>
                </a:solidFill>
                <a:latin typeface="Bahnschrift" panose="020B0502040204020203" pitchFamily="34" charset="0"/>
              </a:rPr>
              <a:t>2025 Monitoring Year</a:t>
            </a:r>
          </a:p>
        </p:txBody>
      </p:sp>
      <p:pic>
        <p:nvPicPr>
          <p:cNvPr id="5" name="Picture 4">
            <a:extLst>
              <a:ext uri="{FF2B5EF4-FFF2-40B4-BE49-F238E27FC236}">
                <a16:creationId xmlns:a16="http://schemas.microsoft.com/office/drawing/2014/main" id="{369955EB-2348-4C88-A60A-F201CBC52C9D}"/>
              </a:ext>
            </a:extLst>
          </p:cNvPr>
          <p:cNvPicPr>
            <a:picLocks noChangeAspect="1"/>
          </p:cNvPicPr>
          <p:nvPr/>
        </p:nvPicPr>
        <p:blipFill>
          <a:blip r:embed="rId5"/>
          <a:stretch>
            <a:fillRect/>
          </a:stretch>
        </p:blipFill>
        <p:spPr>
          <a:xfrm>
            <a:off x="4495046" y="1382721"/>
            <a:ext cx="6778268" cy="257041"/>
          </a:xfrm>
          <a:prstGeom prst="rect">
            <a:avLst/>
          </a:prstGeom>
        </p:spPr>
      </p:pic>
      <p:sp>
        <p:nvSpPr>
          <p:cNvPr id="2" name="Content Placeholder 2">
            <a:extLst>
              <a:ext uri="{FF2B5EF4-FFF2-40B4-BE49-F238E27FC236}">
                <a16:creationId xmlns:a16="http://schemas.microsoft.com/office/drawing/2014/main" id="{0C411D8D-088E-A317-F5BC-8A7A14ABE649}"/>
              </a:ext>
            </a:extLst>
          </p:cNvPr>
          <p:cNvSpPr txBox="1">
            <a:spLocks/>
          </p:cNvSpPr>
          <p:nvPr/>
        </p:nvSpPr>
        <p:spPr>
          <a:xfrm>
            <a:off x="436920" y="821039"/>
            <a:ext cx="3351054" cy="5330634"/>
          </a:xfrm>
          <a:prstGeom prst="rect">
            <a:avLst/>
          </a:prstGeom>
        </p:spPr>
        <p:txBody>
          <a:bodyPr vert="horz" lIns="0" tIns="45696" rIns="0" bIns="45696"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913578">
              <a:spcBef>
                <a:spcPts val="0"/>
              </a:spcBef>
              <a:buClr>
                <a:srgbClr val="3494BA"/>
              </a:buClr>
              <a:buNone/>
            </a:pPr>
            <a:r>
              <a:rPr lang="en-US" sz="2798" dirty="0">
                <a:solidFill>
                  <a:srgbClr val="FFC000"/>
                </a:solidFill>
                <a:latin typeface="Bahnschrift" panose="020B0502040204020203" pitchFamily="34" charset="0"/>
              </a:rPr>
              <a:t>REMEMBER! </a:t>
            </a:r>
          </a:p>
          <a:p>
            <a:pPr marL="0" indent="0" defTabSz="913578">
              <a:spcBef>
                <a:spcPts val="0"/>
              </a:spcBef>
              <a:buClr>
                <a:srgbClr val="3494BA"/>
              </a:buClr>
              <a:buNone/>
            </a:pPr>
            <a:r>
              <a:rPr lang="en-US" sz="2398" dirty="0">
                <a:solidFill>
                  <a:prstClr val="white"/>
                </a:solidFill>
                <a:latin typeface="Bahnschrift" panose="020B0502040204020203" pitchFamily="34" charset="0"/>
              </a:rPr>
              <a:t>BMPs for Pesticides</a:t>
            </a:r>
          </a:p>
          <a:p>
            <a:pPr marL="91359" indent="-91359" defTabSz="913578">
              <a:buClr>
                <a:prstClr val="white"/>
              </a:buClr>
              <a:buFont typeface="Wingdings" panose="05000000000000000000" pitchFamily="2" charset="2"/>
              <a:buChar char="v"/>
            </a:pPr>
            <a:r>
              <a:rPr lang="en-US" sz="1798" dirty="0">
                <a:solidFill>
                  <a:prstClr val="white"/>
                </a:solidFill>
                <a:latin typeface="Bahnschrift" panose="020B0502040204020203" pitchFamily="34" charset="0"/>
              </a:rPr>
              <a:t>Adopt on-site practices to reduce run-off.</a:t>
            </a:r>
          </a:p>
          <a:p>
            <a:pPr marL="91359" indent="-91359" defTabSz="913578">
              <a:buClr>
                <a:prstClr val="white"/>
              </a:buClr>
              <a:buFont typeface="Wingdings" panose="05000000000000000000" pitchFamily="2" charset="2"/>
              <a:buChar char="v"/>
            </a:pPr>
            <a:r>
              <a:rPr lang="en-US" sz="1798" dirty="0">
                <a:solidFill>
                  <a:prstClr val="white"/>
                </a:solidFill>
                <a:latin typeface="Bahnschrift" panose="020B0502040204020203" pitchFamily="34" charset="0"/>
              </a:rPr>
              <a:t>Follow proper mixing and loading practices.</a:t>
            </a:r>
          </a:p>
          <a:p>
            <a:pPr marL="91359" indent="-91359" defTabSz="913578">
              <a:buClr>
                <a:prstClr val="white"/>
              </a:buClr>
              <a:buFont typeface="Wingdings" panose="05000000000000000000" pitchFamily="2" charset="2"/>
              <a:buChar char="v"/>
            </a:pPr>
            <a:r>
              <a:rPr lang="en-US" sz="1798" dirty="0">
                <a:solidFill>
                  <a:prstClr val="white"/>
                </a:solidFill>
                <a:latin typeface="Bahnschrift" panose="020B0502040204020203" pitchFamily="34" charset="0"/>
              </a:rPr>
              <a:t>Properly calibrate sprayer.</a:t>
            </a:r>
          </a:p>
          <a:p>
            <a:pPr marL="91359" indent="-91359" defTabSz="913578">
              <a:buClr>
                <a:prstClr val="white"/>
              </a:buClr>
              <a:buFont typeface="Wingdings" panose="05000000000000000000" pitchFamily="2" charset="2"/>
              <a:buChar char="v"/>
            </a:pPr>
            <a:r>
              <a:rPr lang="en-US" sz="1798" dirty="0">
                <a:solidFill>
                  <a:prstClr val="white"/>
                </a:solidFill>
                <a:latin typeface="Bahnschrift" panose="020B0502040204020203" pitchFamily="34" charset="0"/>
              </a:rPr>
              <a:t>Carefully select mixing and loading site.</a:t>
            </a:r>
          </a:p>
          <a:p>
            <a:pPr marL="91359" indent="-91359" defTabSz="913578">
              <a:buClr>
                <a:prstClr val="white"/>
              </a:buClr>
              <a:buFont typeface="Wingdings" panose="05000000000000000000" pitchFamily="2" charset="2"/>
              <a:buChar char="v"/>
            </a:pPr>
            <a:r>
              <a:rPr lang="en-US" sz="1798" dirty="0">
                <a:solidFill>
                  <a:prstClr val="white"/>
                </a:solidFill>
                <a:latin typeface="Bahnschrift" panose="020B0502040204020203" pitchFamily="34" charset="0"/>
              </a:rPr>
              <a:t>Sprayer set up and good application techniques.</a:t>
            </a:r>
          </a:p>
          <a:p>
            <a:pPr marL="91359" indent="-91359" defTabSz="913578">
              <a:buClr>
                <a:prstClr val="white"/>
              </a:buClr>
              <a:buFont typeface="Wingdings" panose="05000000000000000000" pitchFamily="2" charset="2"/>
              <a:buChar char="v"/>
            </a:pPr>
            <a:r>
              <a:rPr lang="en-US" sz="1798" dirty="0">
                <a:solidFill>
                  <a:prstClr val="white"/>
                </a:solidFill>
                <a:latin typeface="Bahnschrift" panose="020B0502040204020203" pitchFamily="34" charset="0"/>
              </a:rPr>
              <a:t>Monitor all weather conditions prior to, during, and after an application.</a:t>
            </a:r>
            <a:endParaRPr lang="en-US" sz="1600" dirty="0">
              <a:solidFill>
                <a:prstClr val="white"/>
              </a:solidFill>
              <a:latin typeface="Bahnschrift" panose="020B0502040204020203" pitchFamily="34" charset="0"/>
            </a:endParaRPr>
          </a:p>
        </p:txBody>
      </p:sp>
      <p:sp>
        <p:nvSpPr>
          <p:cNvPr id="3" name="Rectangle 2">
            <a:extLst>
              <a:ext uri="{FF2B5EF4-FFF2-40B4-BE49-F238E27FC236}">
                <a16:creationId xmlns:a16="http://schemas.microsoft.com/office/drawing/2014/main" id="{B76BD736-CC87-73BE-DF85-AF85CF9A20CC}"/>
              </a:ext>
            </a:extLst>
          </p:cNvPr>
          <p:cNvSpPr/>
          <p:nvPr/>
        </p:nvSpPr>
        <p:spPr>
          <a:xfrm>
            <a:off x="4495047" y="1855022"/>
            <a:ext cx="6933365" cy="2107378"/>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456926"/>
            <a:r>
              <a:rPr lang="en-US" sz="3200" dirty="0">
                <a:solidFill>
                  <a:srgbClr val="FF0000"/>
                </a:solidFill>
                <a:latin typeface="Ebrima" panose="02000000000000000000" pitchFamily="2" charset="0"/>
                <a:ea typeface="Ebrima" panose="02000000000000000000" pitchFamily="2" charset="0"/>
                <a:cs typeface="Ebrima" panose="02000000000000000000" pitchFamily="2" charset="0"/>
              </a:rPr>
              <a:t>The best way to keep costs down in to avoid triggering exceedances and Management Plans.</a:t>
            </a:r>
            <a:endParaRPr lang="en-US" sz="1400" b="1" u="sng" dirty="0">
              <a:solidFill>
                <a:prstClr val="black"/>
              </a:solidFill>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46DA9BE3-C8CB-94A3-8877-713B6BD70F9E}"/>
              </a:ext>
            </a:extLst>
          </p:cNvPr>
          <p:cNvSpPr/>
          <p:nvPr/>
        </p:nvSpPr>
        <p:spPr>
          <a:xfrm>
            <a:off x="4495046" y="4044295"/>
            <a:ext cx="6933365" cy="2107378"/>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defTabSz="456926"/>
            <a:r>
              <a:rPr lang="en-US" sz="3200" dirty="0">
                <a:solidFill>
                  <a:srgbClr val="FF0000"/>
                </a:solidFill>
                <a:latin typeface="Ebrima" panose="02000000000000000000" pitchFamily="2" charset="0"/>
                <a:ea typeface="Ebrima" panose="02000000000000000000" pitchFamily="2" charset="0"/>
                <a:cs typeface="Ebrima" panose="02000000000000000000" pitchFamily="2" charset="0"/>
              </a:rPr>
              <a:t>Exercise </a:t>
            </a:r>
          </a:p>
          <a:p>
            <a:pPr algn="ctr" defTabSz="456926"/>
            <a:r>
              <a:rPr lang="en-US" sz="3200" b="1" u="sng" dirty="0">
                <a:solidFill>
                  <a:srgbClr val="FF0000"/>
                </a:solidFill>
                <a:latin typeface="Ebrima" panose="02000000000000000000" pitchFamily="2" charset="0"/>
                <a:ea typeface="Ebrima" panose="02000000000000000000" pitchFamily="2" charset="0"/>
                <a:cs typeface="Ebrima" panose="02000000000000000000" pitchFamily="2" charset="0"/>
              </a:rPr>
              <a:t>EXTREME CAUTION </a:t>
            </a:r>
          </a:p>
          <a:p>
            <a:pPr algn="ctr" defTabSz="456926"/>
            <a:r>
              <a:rPr lang="en-US" sz="3200" dirty="0">
                <a:solidFill>
                  <a:srgbClr val="FF0000"/>
                </a:solidFill>
                <a:latin typeface="Ebrima" panose="02000000000000000000" pitchFamily="2" charset="0"/>
                <a:ea typeface="Ebrima" panose="02000000000000000000" pitchFamily="2" charset="0"/>
                <a:cs typeface="Ebrima" panose="02000000000000000000" pitchFamily="2" charset="0"/>
              </a:rPr>
              <a:t>when applying all pesticides, </a:t>
            </a:r>
          </a:p>
          <a:p>
            <a:pPr algn="ctr" defTabSz="456926"/>
            <a:r>
              <a:rPr lang="en-US" sz="3200" b="1" u="sng" dirty="0">
                <a:solidFill>
                  <a:srgbClr val="FF0000"/>
                </a:solidFill>
                <a:latin typeface="Ebrima" panose="02000000000000000000" pitchFamily="2" charset="0"/>
                <a:ea typeface="Ebrima" panose="02000000000000000000" pitchFamily="2" charset="0"/>
                <a:cs typeface="Ebrima" panose="02000000000000000000" pitchFamily="2" charset="0"/>
              </a:rPr>
              <a:t>especially pyrethroids</a:t>
            </a:r>
            <a:r>
              <a:rPr lang="en-US" sz="1400" b="1" u="sng" dirty="0">
                <a:solidFill>
                  <a:srgbClr val="FF0000"/>
                </a:solidFill>
                <a:latin typeface="Ebrima" panose="02000000000000000000" pitchFamily="2" charset="0"/>
                <a:ea typeface="Ebrima" panose="02000000000000000000" pitchFamily="2" charset="0"/>
                <a:cs typeface="Ebrima" panose="02000000000000000000" pitchFamily="2" charset="0"/>
              </a:rPr>
              <a:t>.</a:t>
            </a:r>
            <a:endParaRPr lang="en-US" sz="1400" b="1" u="sng" dirty="0">
              <a:solidFill>
                <a:prstClr val="black"/>
              </a:solidFill>
              <a:latin typeface="Ebrima" panose="02000000000000000000" pitchFamily="2" charset="0"/>
              <a:ea typeface="Ebrima" panose="02000000000000000000" pitchFamily="2" charset="0"/>
              <a:cs typeface="Ebrima" panose="02000000000000000000" pitchFamily="2" charset="0"/>
            </a:endParaRPr>
          </a:p>
        </p:txBody>
      </p:sp>
      <p:pic>
        <p:nvPicPr>
          <p:cNvPr id="8" name="Audio 7">
            <a:hlinkClick r:id="" action="ppaction://media"/>
            <a:extLst>
              <a:ext uri="{FF2B5EF4-FFF2-40B4-BE49-F238E27FC236}">
                <a16:creationId xmlns:a16="http://schemas.microsoft.com/office/drawing/2014/main" id="{A8734E1B-7A2A-D23C-EB2F-A1CBA2FF4DB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1249502989"/>
      </p:ext>
    </p:extLst>
  </p:cSld>
  <p:clrMapOvr>
    <a:masterClrMapping/>
  </p:clrMapOvr>
  <mc:AlternateContent xmlns:mc="http://schemas.openxmlformats.org/markup-compatibility/2006" xmlns:p14="http://schemas.microsoft.com/office/powerpoint/2010/main">
    <mc:Choice Requires="p14">
      <p:transition spd="med" p14:dur="700" advTm="35040">
        <p:fade/>
      </p:transition>
    </mc:Choice>
    <mc:Fallback xmlns="">
      <p:transition spd="med" advTm="350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hnschrift" panose="020B0502040204020203" pitchFamily="34" charset="0"/>
              </a:rPr>
              <a:t>Coalition Member Requirements</a:t>
            </a:r>
          </a:p>
        </p:txBody>
      </p:sp>
      <p:sp>
        <p:nvSpPr>
          <p:cNvPr id="3" name="Text Placeholder 2"/>
          <p:cNvSpPr>
            <a:spLocks noGrp="1"/>
          </p:cNvSpPr>
          <p:nvPr>
            <p:ph type="body" idx="1"/>
          </p:nvPr>
        </p:nvSpPr>
        <p:spPr>
          <a:xfrm>
            <a:off x="1144031" y="4453128"/>
            <a:ext cx="10055781" cy="1143000"/>
          </a:xfrm>
        </p:spPr>
        <p:txBody>
          <a:bodyPr>
            <a:normAutofit/>
          </a:bodyPr>
          <a:lstStyle/>
          <a:p>
            <a:r>
              <a:rPr lang="en-US" dirty="0">
                <a:latin typeface="+mn-lt"/>
              </a:rPr>
              <a:t>Last updated Fall 2024</a:t>
            </a:r>
          </a:p>
        </p:txBody>
      </p:sp>
      <p:pic>
        <p:nvPicPr>
          <p:cNvPr id="4" name="Audio 3">
            <a:hlinkClick r:id="" action="ppaction://media"/>
            <a:extLst>
              <a:ext uri="{FF2B5EF4-FFF2-40B4-BE49-F238E27FC236}">
                <a16:creationId xmlns:a16="http://schemas.microsoft.com/office/drawing/2014/main" id="{88006A38-F944-B538-39B3-E7CD5507BA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232995028"/>
      </p:ext>
    </p:extLst>
  </p:cSld>
  <p:clrMapOvr>
    <a:masterClrMapping/>
  </p:clrMapOvr>
  <mc:AlternateContent xmlns:mc="http://schemas.openxmlformats.org/markup-compatibility/2006" xmlns:p14="http://schemas.microsoft.com/office/powerpoint/2010/main">
    <mc:Choice Requires="p14">
      <p:transition spd="med" p14:dur="700" advTm="10211">
        <p:fade/>
      </p:transition>
    </mc:Choice>
    <mc:Fallback xmlns="">
      <p:transition spd="med" advTm="102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620DE8-7FBE-9446-43EA-6CCC2A7C8117}"/>
              </a:ext>
            </a:extLst>
          </p:cNvPr>
          <p:cNvSpPr/>
          <p:nvPr/>
        </p:nvSpPr>
        <p:spPr>
          <a:xfrm>
            <a:off x="836611" y="1066800"/>
            <a:ext cx="10515601" cy="10728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A937083-8657-CFF2-8C1F-61D4BFCED6EC}"/>
              </a:ext>
            </a:extLst>
          </p:cNvPr>
          <p:cNvPicPr>
            <a:picLocks noChangeAspect="1"/>
          </p:cNvPicPr>
          <p:nvPr/>
        </p:nvPicPr>
        <p:blipFill>
          <a:blip r:embed="rId5"/>
          <a:stretch>
            <a:fillRect/>
          </a:stretch>
        </p:blipFill>
        <p:spPr>
          <a:xfrm>
            <a:off x="646112" y="381000"/>
            <a:ext cx="10896600" cy="5796295"/>
          </a:xfrm>
          <a:prstGeom prst="rect">
            <a:avLst/>
          </a:prstGeom>
        </p:spPr>
      </p:pic>
      <p:pic>
        <p:nvPicPr>
          <p:cNvPr id="7" name="Audio 6">
            <a:hlinkClick r:id="" action="ppaction://media"/>
            <a:extLst>
              <a:ext uri="{FF2B5EF4-FFF2-40B4-BE49-F238E27FC236}">
                <a16:creationId xmlns:a16="http://schemas.microsoft.com/office/drawing/2014/main" id="{9AF9737F-60CA-53B9-1471-C2E379A82F7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1043780426"/>
      </p:ext>
    </p:extLst>
  </p:cSld>
  <p:clrMapOvr>
    <a:masterClrMapping/>
  </p:clrMapOvr>
  <mc:AlternateContent xmlns:mc="http://schemas.openxmlformats.org/markup-compatibility/2006">
    <mc:Choice xmlns:p14="http://schemas.microsoft.com/office/powerpoint/2010/main" Requires="p14">
      <p:transition spd="med" p14:dur="700" advTm="185506">
        <p:fade/>
      </p:transition>
    </mc:Choice>
    <mc:Fallback>
      <p:transition spd="med" advTm="1855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95" y="286604"/>
            <a:ext cx="10102817" cy="1450757"/>
          </a:xfrm>
        </p:spPr>
        <p:txBody>
          <a:bodyPr>
            <a:noAutofit/>
          </a:bodyPr>
          <a:lstStyle/>
          <a:p>
            <a:r>
              <a:rPr lang="en-US" sz="3600" dirty="0">
                <a:latin typeface="Bahnschrift" panose="020B0502040204020203" pitchFamily="34" charset="0"/>
              </a:rPr>
              <a:t>Consequences for Failure to Complete Annual Reporting </a:t>
            </a:r>
            <a:r>
              <a:rPr lang="en-US" sz="3600" u="sng" dirty="0">
                <a:latin typeface="Bahnschrift" panose="020B0502040204020203" pitchFamily="34" charset="0"/>
              </a:rPr>
              <a:t>ON TIME</a:t>
            </a:r>
            <a:endParaRPr lang="en-US" sz="3600" dirty="0">
              <a:latin typeface="Bahnschrift" panose="020B0502040204020203" pitchFamily="34" charset="0"/>
            </a:endParaRPr>
          </a:p>
        </p:txBody>
      </p:sp>
      <p:sp>
        <p:nvSpPr>
          <p:cNvPr id="4" name="Content Placeholder 2">
            <a:extLst>
              <a:ext uri="{FF2B5EF4-FFF2-40B4-BE49-F238E27FC236}">
                <a16:creationId xmlns:a16="http://schemas.microsoft.com/office/drawing/2014/main" id="{16DF9D61-7940-4E92-ADA6-E883968A7411}"/>
              </a:ext>
            </a:extLst>
          </p:cNvPr>
          <p:cNvSpPr txBox="1">
            <a:spLocks/>
          </p:cNvSpPr>
          <p:nvPr/>
        </p:nvSpPr>
        <p:spPr>
          <a:xfrm>
            <a:off x="5274057" y="2015725"/>
            <a:ext cx="6154354" cy="3388166"/>
          </a:xfrm>
          <a:prstGeom prst="rect">
            <a:avLst/>
          </a:prstGeom>
        </p:spPr>
        <p:txBody>
          <a:bodyPr vert="horz" lIns="0" tIns="45720" rIns="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600"/>
              </a:spcBef>
              <a:spcAft>
                <a:spcPts val="0"/>
              </a:spcAft>
              <a:buNone/>
            </a:pPr>
            <a:r>
              <a:rPr lang="en-US" sz="2000" b="1" dirty="0">
                <a:solidFill>
                  <a:schemeClr val="tx1">
                    <a:lumMod val="85000"/>
                    <a:lumOff val="15000"/>
                  </a:schemeClr>
                </a:solidFill>
                <a:latin typeface="Bahnschrift" panose="020B0502040204020203" pitchFamily="34" charset="0"/>
              </a:rPr>
              <a:t>INMP Summary Report and GW/SW MPIR due to the Coalition by March 1 annually as required by the WDR.</a:t>
            </a:r>
          </a:p>
          <a:p>
            <a:pPr marL="0" indent="0">
              <a:spcBef>
                <a:spcPts val="600"/>
              </a:spcBef>
              <a:spcAft>
                <a:spcPts val="0"/>
              </a:spcAft>
              <a:buNone/>
            </a:pPr>
            <a:endParaRPr lang="en-US" sz="2000" b="1" dirty="0">
              <a:solidFill>
                <a:schemeClr val="tx1">
                  <a:lumMod val="85000"/>
                  <a:lumOff val="15000"/>
                </a:schemeClr>
              </a:solidFill>
              <a:latin typeface="Bahnschrift" panose="020B0502040204020203" pitchFamily="34" charset="0"/>
            </a:endParaRPr>
          </a:p>
          <a:p>
            <a:pPr marL="0" indent="0">
              <a:spcBef>
                <a:spcPts val="600"/>
              </a:spcBef>
              <a:spcAft>
                <a:spcPts val="0"/>
              </a:spcAft>
              <a:buNone/>
            </a:pPr>
            <a:endParaRPr lang="en-US" sz="100" b="1" dirty="0">
              <a:solidFill>
                <a:schemeClr val="tx1">
                  <a:lumMod val="85000"/>
                  <a:lumOff val="15000"/>
                </a:schemeClr>
              </a:solidFill>
              <a:latin typeface="Bahnschrift" panose="020B0502040204020203" pitchFamily="34" charset="0"/>
            </a:endParaRPr>
          </a:p>
          <a:p>
            <a:pPr marL="0" indent="0">
              <a:spcBef>
                <a:spcPts val="600"/>
              </a:spcBef>
              <a:spcAft>
                <a:spcPts val="0"/>
              </a:spcAft>
              <a:buNone/>
            </a:pPr>
            <a:r>
              <a:rPr lang="en-US" sz="1800" dirty="0">
                <a:solidFill>
                  <a:schemeClr val="tx1">
                    <a:lumMod val="85000"/>
                    <a:lumOff val="15000"/>
                  </a:schemeClr>
                </a:solidFill>
                <a:latin typeface="Bahnschrift" panose="020B0502040204020203" pitchFamily="34" charset="0"/>
              </a:rPr>
              <a:t>Failure to complete the reports will result in enforcement from the Regional Board and potential fines up to </a:t>
            </a:r>
            <a:r>
              <a:rPr lang="en-US" sz="1800" dirty="0">
                <a:solidFill>
                  <a:srgbClr val="FF0000"/>
                </a:solidFill>
                <a:latin typeface="Bahnschrift" panose="020B0502040204020203" pitchFamily="34" charset="0"/>
              </a:rPr>
              <a:t>$1,000 per day </a:t>
            </a:r>
            <a:r>
              <a:rPr lang="en-US" sz="1800" dirty="0">
                <a:solidFill>
                  <a:schemeClr val="tx1">
                    <a:lumMod val="85000"/>
                    <a:lumOff val="15000"/>
                  </a:schemeClr>
                </a:solidFill>
                <a:latin typeface="Bahnschrift" panose="020B0502040204020203" pitchFamily="34" charset="0"/>
              </a:rPr>
              <a:t>from the time the report was due (March 1 annually).</a:t>
            </a:r>
          </a:p>
          <a:p>
            <a:pPr marL="0" indent="0">
              <a:spcBef>
                <a:spcPts val="0"/>
              </a:spcBef>
              <a:spcAft>
                <a:spcPts val="0"/>
              </a:spcAft>
              <a:buNone/>
            </a:pPr>
            <a:endParaRPr lang="en-US" sz="1050" dirty="0">
              <a:solidFill>
                <a:schemeClr val="tx1">
                  <a:lumMod val="85000"/>
                  <a:lumOff val="15000"/>
                </a:schemeClr>
              </a:solidFill>
              <a:latin typeface="Bahnschrift" panose="020B0502040204020203" pitchFamily="34" charset="0"/>
            </a:endParaRPr>
          </a:p>
        </p:txBody>
      </p:sp>
      <p:sp>
        <p:nvSpPr>
          <p:cNvPr id="11" name="Content Placeholder 2">
            <a:extLst>
              <a:ext uri="{FF2B5EF4-FFF2-40B4-BE49-F238E27FC236}">
                <a16:creationId xmlns:a16="http://schemas.microsoft.com/office/drawing/2014/main" id="{F2EDC077-87C4-440E-5B99-86D68BBC35EC}"/>
              </a:ext>
            </a:extLst>
          </p:cNvPr>
          <p:cNvSpPr txBox="1">
            <a:spLocks/>
          </p:cNvSpPr>
          <p:nvPr/>
        </p:nvSpPr>
        <p:spPr>
          <a:xfrm>
            <a:off x="5274057" y="4555940"/>
            <a:ext cx="6154354" cy="854260"/>
          </a:xfrm>
          <a:prstGeom prst="rect">
            <a:avLst/>
          </a:prstGeom>
          <a:ln w="28575"/>
        </p:spPr>
        <p:style>
          <a:lnRef idx="2">
            <a:schemeClr val="accent2"/>
          </a:lnRef>
          <a:fillRef idx="1">
            <a:schemeClr val="lt1"/>
          </a:fillRef>
          <a:effectRef idx="0">
            <a:schemeClr val="accent2"/>
          </a:effectRef>
          <a:fontRef idx="minor">
            <a:schemeClr val="dk1"/>
          </a:fontRef>
        </p:style>
        <p:txBody>
          <a:bodyPr vert="horz" lIns="0" tIns="45720" rIns="0" bIns="45720" rtlCol="0" anchor="ctr">
            <a:normAutofit fontScale="92500" lnSpcReduction="20000"/>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00000"/>
              </a:lnSpc>
              <a:spcBef>
                <a:spcPts val="0"/>
              </a:spcBef>
              <a:spcAft>
                <a:spcPts val="0"/>
              </a:spcAft>
              <a:buNone/>
            </a:pPr>
            <a:r>
              <a:rPr lang="en-US" sz="2000" dirty="0">
                <a:solidFill>
                  <a:schemeClr val="tx1">
                    <a:lumMod val="85000"/>
                    <a:lumOff val="15000"/>
                  </a:schemeClr>
                </a:solidFill>
                <a:latin typeface="Bahnschrift" panose="020B0502040204020203" pitchFamily="34" charset="0"/>
              </a:rPr>
              <a:t>To avoid enforcement and late penalties, complete reporting </a:t>
            </a:r>
            <a:r>
              <a:rPr lang="en-US" sz="2000" b="1" u="sng" dirty="0">
                <a:solidFill>
                  <a:schemeClr val="tx1">
                    <a:lumMod val="85000"/>
                    <a:lumOff val="15000"/>
                  </a:schemeClr>
                </a:solidFill>
                <a:latin typeface="Bahnschrift" panose="020B0502040204020203" pitchFamily="34" charset="0"/>
              </a:rPr>
              <a:t>ON TIME</a:t>
            </a:r>
            <a:r>
              <a:rPr lang="en-US" sz="2000" dirty="0">
                <a:solidFill>
                  <a:schemeClr val="tx1">
                    <a:lumMod val="85000"/>
                    <a:lumOff val="15000"/>
                  </a:schemeClr>
                </a:solidFill>
                <a:latin typeface="Bahnschrift" panose="020B0502040204020203" pitchFamily="34" charset="0"/>
              </a:rPr>
              <a:t> and respond to enforcement letters </a:t>
            </a:r>
            <a:r>
              <a:rPr lang="en-US" sz="2000" b="1" u="sng" dirty="0">
                <a:solidFill>
                  <a:schemeClr val="tx1">
                    <a:lumMod val="85000"/>
                    <a:lumOff val="15000"/>
                  </a:schemeClr>
                </a:solidFill>
                <a:latin typeface="Bahnschrift" panose="020B0502040204020203" pitchFamily="34" charset="0"/>
              </a:rPr>
              <a:t>IMMEDIATELY.</a:t>
            </a:r>
          </a:p>
        </p:txBody>
      </p:sp>
      <p:grpSp>
        <p:nvGrpSpPr>
          <p:cNvPr id="9" name="Group 8">
            <a:extLst>
              <a:ext uri="{FF2B5EF4-FFF2-40B4-BE49-F238E27FC236}">
                <a16:creationId xmlns:a16="http://schemas.microsoft.com/office/drawing/2014/main" id="{528EC8B9-2D88-4614-CECF-F88CD4C1091E}"/>
              </a:ext>
            </a:extLst>
          </p:cNvPr>
          <p:cNvGrpSpPr/>
          <p:nvPr/>
        </p:nvGrpSpPr>
        <p:grpSpPr>
          <a:xfrm>
            <a:off x="1217612" y="1981200"/>
            <a:ext cx="3778217" cy="4038600"/>
            <a:chOff x="5036162" y="2167302"/>
            <a:chExt cx="3410289" cy="3821960"/>
          </a:xfrm>
        </p:grpSpPr>
        <p:grpSp>
          <p:nvGrpSpPr>
            <p:cNvPr id="12" name="Group 11">
              <a:extLst>
                <a:ext uri="{FF2B5EF4-FFF2-40B4-BE49-F238E27FC236}">
                  <a16:creationId xmlns:a16="http://schemas.microsoft.com/office/drawing/2014/main" id="{16579FBD-0DA3-6955-E28F-F1385197E595}"/>
                </a:ext>
              </a:extLst>
            </p:cNvPr>
            <p:cNvGrpSpPr/>
            <p:nvPr/>
          </p:nvGrpSpPr>
          <p:grpSpPr>
            <a:xfrm>
              <a:off x="5036162" y="2599183"/>
              <a:ext cx="3410289" cy="3390079"/>
              <a:chOff x="7694612" y="1978525"/>
              <a:chExt cx="3410289" cy="3390079"/>
            </a:xfrm>
          </p:grpSpPr>
          <p:sp>
            <p:nvSpPr>
              <p:cNvPr id="14" name="TextBox 13">
                <a:extLst>
                  <a:ext uri="{FF2B5EF4-FFF2-40B4-BE49-F238E27FC236}">
                    <a16:creationId xmlns:a16="http://schemas.microsoft.com/office/drawing/2014/main" id="{D5A7EE15-C02B-3B39-ED6A-38BD42EE51D1}"/>
                  </a:ext>
                </a:extLst>
              </p:cNvPr>
              <p:cNvSpPr txBox="1"/>
              <p:nvPr/>
            </p:nvSpPr>
            <p:spPr>
              <a:xfrm>
                <a:off x="7945745" y="5091605"/>
                <a:ext cx="2752998" cy="276999"/>
              </a:xfrm>
              <a:prstGeom prst="rect">
                <a:avLst/>
              </a:prstGeom>
              <a:noFill/>
            </p:spPr>
            <p:txBody>
              <a:bodyPr wrap="none" rtlCol="0">
                <a:spAutoFit/>
              </a:bodyPr>
              <a:lstStyle/>
              <a:p>
                <a:pPr algn="ctr" defTabSz="457063"/>
                <a:r>
                  <a:rPr lang="en-US" sz="1200" dirty="0">
                    <a:solidFill>
                      <a:prstClr val="black"/>
                    </a:solidFill>
                    <a:latin typeface="Franklin Gothic Book" panose="020B0503020102020204"/>
                  </a:rPr>
                  <a:t>Outreach/Reminders from the Coalition</a:t>
                </a:r>
              </a:p>
            </p:txBody>
          </p:sp>
          <p:sp>
            <p:nvSpPr>
              <p:cNvPr id="15" name="Arrow: Down 14">
                <a:extLst>
                  <a:ext uri="{FF2B5EF4-FFF2-40B4-BE49-F238E27FC236}">
                    <a16:creationId xmlns:a16="http://schemas.microsoft.com/office/drawing/2014/main" id="{11FA996C-54FD-5F5C-064C-9D7A501E2D00}"/>
                  </a:ext>
                </a:extLst>
              </p:cNvPr>
              <p:cNvSpPr/>
              <p:nvPr/>
            </p:nvSpPr>
            <p:spPr>
              <a:xfrm rot="10800000">
                <a:off x="8984022" y="4806903"/>
                <a:ext cx="676444" cy="262146"/>
              </a:xfrm>
              <a:prstGeom prst="downArrow">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Franklin Gothic Book" panose="020B0503020102020204"/>
                </a:endParaRPr>
              </a:p>
            </p:txBody>
          </p:sp>
          <p:graphicFrame>
            <p:nvGraphicFramePr>
              <p:cNvPr id="16" name="Diagram 15">
                <a:extLst>
                  <a:ext uri="{FF2B5EF4-FFF2-40B4-BE49-F238E27FC236}">
                    <a16:creationId xmlns:a16="http://schemas.microsoft.com/office/drawing/2014/main" id="{F17D53FD-F5DF-0FD3-2392-0448CA21B4DC}"/>
                  </a:ext>
                </a:extLst>
              </p:cNvPr>
              <p:cNvGraphicFramePr/>
              <p:nvPr/>
            </p:nvGraphicFramePr>
            <p:xfrm>
              <a:off x="7694612" y="1978525"/>
              <a:ext cx="3255264" cy="28072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Arrow: Down 16">
                <a:extLst>
                  <a:ext uri="{FF2B5EF4-FFF2-40B4-BE49-F238E27FC236}">
                    <a16:creationId xmlns:a16="http://schemas.microsoft.com/office/drawing/2014/main" id="{BF988FA1-3060-AFB9-2EAF-352439EFB146}"/>
                  </a:ext>
                </a:extLst>
              </p:cNvPr>
              <p:cNvSpPr/>
              <p:nvPr/>
            </p:nvSpPr>
            <p:spPr>
              <a:xfrm rot="10800000">
                <a:off x="10640638" y="2270273"/>
                <a:ext cx="153588" cy="1846354"/>
              </a:xfrm>
              <a:prstGeom prst="downArrow">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600" dirty="0">
                  <a:solidFill>
                    <a:prstClr val="black"/>
                  </a:solidFill>
                  <a:latin typeface="Franklin Gothic Book" panose="020B0503020102020204"/>
                </a:endParaRPr>
              </a:p>
            </p:txBody>
          </p:sp>
          <p:sp>
            <p:nvSpPr>
              <p:cNvPr id="18" name="TextBox 17">
                <a:extLst>
                  <a:ext uri="{FF2B5EF4-FFF2-40B4-BE49-F238E27FC236}">
                    <a16:creationId xmlns:a16="http://schemas.microsoft.com/office/drawing/2014/main" id="{C27D9CEE-AB61-1130-719B-1CB45289C553}"/>
                  </a:ext>
                </a:extLst>
              </p:cNvPr>
              <p:cNvSpPr txBox="1"/>
              <p:nvPr/>
            </p:nvSpPr>
            <p:spPr>
              <a:xfrm>
                <a:off x="10329961" y="2008115"/>
                <a:ext cx="774940" cy="276999"/>
              </a:xfrm>
              <a:prstGeom prst="rect">
                <a:avLst/>
              </a:prstGeom>
              <a:noFill/>
            </p:spPr>
            <p:txBody>
              <a:bodyPr wrap="square" rtlCol="0">
                <a:spAutoFit/>
              </a:bodyPr>
              <a:lstStyle/>
              <a:p>
                <a:pPr algn="ctr" defTabSz="457063"/>
                <a:r>
                  <a:rPr lang="en-US" sz="1200" dirty="0">
                    <a:solidFill>
                      <a:prstClr val="black"/>
                    </a:solidFill>
                    <a:latin typeface="Franklin Gothic Book" panose="020B0503020102020204"/>
                  </a:rPr>
                  <a:t>Severity</a:t>
                </a:r>
              </a:p>
            </p:txBody>
          </p:sp>
        </p:grpSp>
        <p:sp>
          <p:nvSpPr>
            <p:cNvPr id="13" name="TextBox 12">
              <a:extLst>
                <a:ext uri="{FF2B5EF4-FFF2-40B4-BE49-F238E27FC236}">
                  <a16:creationId xmlns:a16="http://schemas.microsoft.com/office/drawing/2014/main" id="{197DD2EC-F2E8-E753-5A07-B36242AE28D2}"/>
                </a:ext>
              </a:extLst>
            </p:cNvPr>
            <p:cNvSpPr txBox="1"/>
            <p:nvPr/>
          </p:nvSpPr>
          <p:spPr>
            <a:xfrm>
              <a:off x="6003163" y="2167302"/>
              <a:ext cx="1321260" cy="307777"/>
            </a:xfrm>
            <a:prstGeom prst="rect">
              <a:avLst/>
            </a:prstGeom>
            <a:solidFill>
              <a:schemeClr val="accent3">
                <a:lumMod val="20000"/>
                <a:lumOff val="80000"/>
              </a:schemeClr>
            </a:solidFill>
          </p:spPr>
          <p:txBody>
            <a:bodyPr wrap="none" rtlCol="0">
              <a:spAutoFit/>
            </a:bodyPr>
            <a:lstStyle/>
            <a:p>
              <a:pPr algn="ctr" defTabSz="457063"/>
              <a:r>
                <a:rPr lang="en-US" sz="1400" dirty="0">
                  <a:solidFill>
                    <a:prstClr val="black"/>
                  </a:solidFill>
                  <a:latin typeface="Franklin Gothic Medium" panose="020B0603020102020204"/>
                </a:rPr>
                <a:t>Late Reporters</a:t>
              </a:r>
            </a:p>
          </p:txBody>
        </p:sp>
      </p:grpSp>
      <p:pic>
        <p:nvPicPr>
          <p:cNvPr id="10" name="Audio 9">
            <a:hlinkClick r:id="" action="ppaction://media"/>
            <a:extLst>
              <a:ext uri="{FF2B5EF4-FFF2-40B4-BE49-F238E27FC236}">
                <a16:creationId xmlns:a16="http://schemas.microsoft.com/office/drawing/2014/main" id="{7EBBFE48-F9BF-C7BE-FAAD-3A4B87668F6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2984967605"/>
      </p:ext>
    </p:extLst>
  </p:cSld>
  <p:clrMapOvr>
    <a:masterClrMapping/>
  </p:clrMapOvr>
  <mc:AlternateContent xmlns:mc="http://schemas.openxmlformats.org/markup-compatibility/2006" xmlns:p14="http://schemas.microsoft.com/office/powerpoint/2010/main">
    <mc:Choice Requires="p14">
      <p:transition spd="med" p14:dur="700" advTm="101179">
        <p:fade/>
      </p:transition>
    </mc:Choice>
    <mc:Fallback xmlns="">
      <p:transition spd="med" advTm="1011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95" y="286604"/>
            <a:ext cx="9340817" cy="1450757"/>
          </a:xfrm>
        </p:spPr>
        <p:txBody>
          <a:bodyPr>
            <a:normAutofit/>
          </a:bodyPr>
          <a:lstStyle/>
          <a:p>
            <a:r>
              <a:rPr lang="en-US" sz="3200" dirty="0">
                <a:latin typeface="Bahnschrift" panose="020B0502040204020203" pitchFamily="34" charset="0"/>
              </a:rPr>
              <a:t>Grower Self-Certification Trainings</a:t>
            </a:r>
            <a:endParaRPr lang="en-US" sz="3200" u="sng" dirty="0">
              <a:latin typeface="Bahnschrift" panose="020B0502040204020203" pitchFamily="34" charset="0"/>
            </a:endParaRPr>
          </a:p>
        </p:txBody>
      </p:sp>
      <p:sp>
        <p:nvSpPr>
          <p:cNvPr id="4" name="Content Placeholder 2">
            <a:extLst>
              <a:ext uri="{FF2B5EF4-FFF2-40B4-BE49-F238E27FC236}">
                <a16:creationId xmlns:a16="http://schemas.microsoft.com/office/drawing/2014/main" id="{16DF9D61-7940-4E92-ADA6-E883968A7411}"/>
              </a:ext>
            </a:extLst>
          </p:cNvPr>
          <p:cNvSpPr txBox="1">
            <a:spLocks/>
          </p:cNvSpPr>
          <p:nvPr/>
        </p:nvSpPr>
        <p:spPr>
          <a:xfrm>
            <a:off x="1096994" y="1905000"/>
            <a:ext cx="3702018" cy="3810000"/>
          </a:xfrm>
          <a:prstGeom prst="rect">
            <a:avLst/>
          </a:prstGeom>
        </p:spPr>
        <p:txBody>
          <a:bodyPr vert="horz" lIns="0" tIns="45720" rIns="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000" b="1" u="sng" dirty="0">
                <a:solidFill>
                  <a:schemeClr val="tx1">
                    <a:lumMod val="85000"/>
                    <a:lumOff val="15000"/>
                  </a:schemeClr>
                </a:solidFill>
                <a:latin typeface="Bahnschrift" panose="020B0502040204020203" pitchFamily="34" charset="0"/>
              </a:rPr>
              <a:t>INMP Self-Certification Training</a:t>
            </a:r>
          </a:p>
          <a:p>
            <a:pPr>
              <a:buFont typeface="Wingdings" panose="05000000000000000000" pitchFamily="2" charset="2"/>
              <a:buChar char="v"/>
            </a:pPr>
            <a:r>
              <a:rPr lang="en-US" sz="1800" dirty="0">
                <a:solidFill>
                  <a:schemeClr val="tx1">
                    <a:lumMod val="85000"/>
                    <a:lumOff val="15000"/>
                  </a:schemeClr>
                </a:solidFill>
                <a:latin typeface="Bahnschrift" panose="020B0502040204020203" pitchFamily="34" charset="0"/>
              </a:rPr>
              <a:t>Members who have fields in high vulnerability areas for nitrogen or have been identified as outliers are required to certify their INMP Worksheet.</a:t>
            </a:r>
          </a:p>
          <a:p>
            <a:pPr>
              <a:buFont typeface="Wingdings" panose="05000000000000000000" pitchFamily="2" charset="2"/>
              <a:buChar char="v"/>
            </a:pPr>
            <a:r>
              <a:rPr lang="en-US" sz="1800" dirty="0">
                <a:solidFill>
                  <a:schemeClr val="tx1">
                    <a:lumMod val="85000"/>
                    <a:lumOff val="15000"/>
                  </a:schemeClr>
                </a:solidFill>
                <a:latin typeface="Bahnschrift" panose="020B0502040204020203" pitchFamily="34" charset="0"/>
              </a:rPr>
              <a:t>Self-certification is one option.</a:t>
            </a:r>
          </a:p>
          <a:p>
            <a:pPr>
              <a:buFont typeface="Wingdings" panose="05000000000000000000" pitchFamily="2" charset="2"/>
              <a:buChar char="v"/>
            </a:pPr>
            <a:r>
              <a:rPr lang="en-US" sz="1800" dirty="0">
                <a:solidFill>
                  <a:schemeClr val="tx1">
                    <a:lumMod val="85000"/>
                    <a:lumOff val="15000"/>
                  </a:schemeClr>
                </a:solidFill>
                <a:latin typeface="Bahnschrift" panose="020B0502040204020203" pitchFamily="34" charset="0"/>
              </a:rPr>
              <a:t>After completing the training and passing the online exam, growers are eligible to self-certify their INMP Worksheet.</a:t>
            </a:r>
          </a:p>
        </p:txBody>
      </p:sp>
      <p:pic>
        <p:nvPicPr>
          <p:cNvPr id="8" name="Picture 7">
            <a:extLst>
              <a:ext uri="{FF2B5EF4-FFF2-40B4-BE49-F238E27FC236}">
                <a16:creationId xmlns:a16="http://schemas.microsoft.com/office/drawing/2014/main" id="{CA128A75-85BF-FEA5-54EE-8A06013B0F0E}"/>
              </a:ext>
            </a:extLst>
          </p:cNvPr>
          <p:cNvPicPr>
            <a:picLocks noChangeAspect="1"/>
          </p:cNvPicPr>
          <p:nvPr/>
        </p:nvPicPr>
        <p:blipFill>
          <a:blip r:embed="rId5"/>
          <a:stretch>
            <a:fillRect/>
          </a:stretch>
        </p:blipFill>
        <p:spPr>
          <a:xfrm>
            <a:off x="5050330" y="2156461"/>
            <a:ext cx="2423159" cy="2926078"/>
          </a:xfrm>
          <a:prstGeom prst="rect">
            <a:avLst/>
          </a:prstGeom>
        </p:spPr>
      </p:pic>
      <p:sp>
        <p:nvSpPr>
          <p:cNvPr id="11" name="Content Placeholder 2">
            <a:extLst>
              <a:ext uri="{FF2B5EF4-FFF2-40B4-BE49-F238E27FC236}">
                <a16:creationId xmlns:a16="http://schemas.microsoft.com/office/drawing/2014/main" id="{F2EDC077-87C4-440E-5B99-86D68BBC35EC}"/>
              </a:ext>
            </a:extLst>
          </p:cNvPr>
          <p:cNvSpPr txBox="1">
            <a:spLocks/>
          </p:cNvSpPr>
          <p:nvPr/>
        </p:nvSpPr>
        <p:spPr>
          <a:xfrm>
            <a:off x="1096995" y="5486400"/>
            <a:ext cx="10329830" cy="609600"/>
          </a:xfrm>
          <a:prstGeom prst="rect">
            <a:avLst/>
          </a:prstGeom>
          <a:ln w="28575"/>
        </p:spPr>
        <p:style>
          <a:lnRef idx="2">
            <a:schemeClr val="accent2"/>
          </a:lnRef>
          <a:fillRef idx="1">
            <a:schemeClr val="lt1"/>
          </a:fillRef>
          <a:effectRef idx="0">
            <a:schemeClr val="accent2"/>
          </a:effectRef>
          <a:fontRef idx="minor">
            <a:schemeClr val="dk1"/>
          </a:fontRef>
        </p:style>
        <p:txBody>
          <a:bodyPr vert="horz" lIns="0" tIns="45720" rIns="0" bIns="45720" rtlCol="0" anchor="ctr">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00000"/>
              </a:lnSpc>
              <a:spcBef>
                <a:spcPts val="0"/>
              </a:spcBef>
              <a:spcAft>
                <a:spcPts val="0"/>
              </a:spcAft>
              <a:buNone/>
            </a:pPr>
            <a:r>
              <a:rPr lang="en-US" sz="2000" dirty="0">
                <a:solidFill>
                  <a:schemeClr val="tx1">
                    <a:lumMod val="85000"/>
                    <a:lumOff val="15000"/>
                  </a:schemeClr>
                </a:solidFill>
                <a:latin typeface="Bahnschrift" panose="020B0502040204020203" pitchFamily="34" charset="0"/>
              </a:rPr>
              <a:t>Visit </a:t>
            </a:r>
            <a:r>
              <a:rPr lang="en-US" sz="1800" dirty="0">
                <a:latin typeface="Bahnschrift" panose="020B0502040204020203" pitchFamily="34" charset="0"/>
                <a:hlinkClick r:id="rId6"/>
              </a:rPr>
              <a:t>www.svwqc.org/outreach-and-education/</a:t>
            </a:r>
            <a:r>
              <a:rPr lang="en-US" sz="1800" dirty="0">
                <a:latin typeface="Bahnschrift" panose="020B0502040204020203" pitchFamily="34" charset="0"/>
              </a:rPr>
              <a:t> </a:t>
            </a:r>
            <a:r>
              <a:rPr lang="en-US" sz="2000" dirty="0">
                <a:solidFill>
                  <a:schemeClr val="tx1">
                    <a:lumMod val="85000"/>
                    <a:lumOff val="15000"/>
                  </a:schemeClr>
                </a:solidFill>
                <a:latin typeface="Bahnschrift" panose="020B0502040204020203" pitchFamily="34" charset="0"/>
              </a:rPr>
              <a:t>to access trainings</a:t>
            </a:r>
          </a:p>
        </p:txBody>
      </p:sp>
      <p:sp>
        <p:nvSpPr>
          <p:cNvPr id="3" name="Content Placeholder 2">
            <a:extLst>
              <a:ext uri="{FF2B5EF4-FFF2-40B4-BE49-F238E27FC236}">
                <a16:creationId xmlns:a16="http://schemas.microsoft.com/office/drawing/2014/main" id="{1585C9A2-4555-CDD9-8FC4-E3D7E2DD84B0}"/>
              </a:ext>
            </a:extLst>
          </p:cNvPr>
          <p:cNvSpPr txBox="1">
            <a:spLocks/>
          </p:cNvSpPr>
          <p:nvPr/>
        </p:nvSpPr>
        <p:spPr>
          <a:xfrm>
            <a:off x="7770810" y="1905000"/>
            <a:ext cx="3549619" cy="3429000"/>
          </a:xfrm>
          <a:prstGeom prst="rect">
            <a:avLst/>
          </a:prstGeom>
        </p:spPr>
        <p:txBody>
          <a:bodyPr vert="horz" lIns="0" tIns="45720" rIns="0" bIns="45720" rtlCol="0">
            <a:normAutofit fontScale="92500"/>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000" b="1" u="sng" dirty="0">
                <a:solidFill>
                  <a:schemeClr val="tx1">
                    <a:lumMod val="85000"/>
                    <a:lumOff val="15000"/>
                  </a:schemeClr>
                </a:solidFill>
                <a:latin typeface="Bahnschrift" panose="020B0502040204020203" pitchFamily="34" charset="0"/>
              </a:rPr>
              <a:t>SECP Self-Certification Training</a:t>
            </a:r>
          </a:p>
          <a:p>
            <a:pPr marL="0" indent="0">
              <a:buNone/>
            </a:pPr>
            <a:r>
              <a:rPr lang="en-US" sz="1800" b="1" u="sng" dirty="0">
                <a:solidFill>
                  <a:schemeClr val="accent3">
                    <a:lumMod val="50000"/>
                  </a:schemeClr>
                </a:solidFill>
                <a:latin typeface="Bahnschrift" panose="020B0502040204020203" pitchFamily="34" charset="0"/>
              </a:rPr>
              <a:t>AVAILABLE FROM FEBRUARY 1, 2025, to FEBRUARY 28, 2025</a:t>
            </a:r>
          </a:p>
          <a:p>
            <a:pPr>
              <a:buFont typeface="Wingdings" panose="05000000000000000000" pitchFamily="2" charset="2"/>
              <a:buChar char="v"/>
            </a:pPr>
            <a:r>
              <a:rPr lang="en-US" sz="1800" dirty="0">
                <a:solidFill>
                  <a:schemeClr val="tx1">
                    <a:lumMod val="85000"/>
                    <a:lumOff val="15000"/>
                  </a:schemeClr>
                </a:solidFill>
                <a:latin typeface="Bahnschrift" panose="020B0502040204020203" pitchFamily="34" charset="0"/>
              </a:rPr>
              <a:t>Members who have fields in high vulnerability areas for sediment erosion as identified in the SDEAR.</a:t>
            </a:r>
          </a:p>
          <a:p>
            <a:pPr>
              <a:buFont typeface="Wingdings" panose="05000000000000000000" pitchFamily="2" charset="2"/>
              <a:buChar char="v"/>
            </a:pPr>
            <a:r>
              <a:rPr lang="en-US" sz="1800" dirty="0">
                <a:solidFill>
                  <a:schemeClr val="tx1">
                    <a:lumMod val="85000"/>
                    <a:lumOff val="15000"/>
                  </a:schemeClr>
                </a:solidFill>
                <a:latin typeface="Bahnschrift" panose="020B0502040204020203" pitchFamily="34" charset="0"/>
              </a:rPr>
              <a:t>Self-certification is one option.</a:t>
            </a:r>
          </a:p>
          <a:p>
            <a:pPr>
              <a:buFont typeface="Wingdings" panose="05000000000000000000" pitchFamily="2" charset="2"/>
              <a:buChar char="v"/>
            </a:pPr>
            <a:r>
              <a:rPr lang="en-US" sz="1800" dirty="0">
                <a:solidFill>
                  <a:schemeClr val="tx1">
                    <a:lumMod val="85000"/>
                    <a:lumOff val="15000"/>
                  </a:schemeClr>
                </a:solidFill>
                <a:latin typeface="Bahnschrift" panose="020B0502040204020203" pitchFamily="34" charset="0"/>
              </a:rPr>
              <a:t>After completing the training and passing the online exam, growers are eligible to self-certify their SECP.</a:t>
            </a:r>
            <a:endParaRPr lang="en-US" sz="2000" dirty="0">
              <a:solidFill>
                <a:schemeClr val="tx1">
                  <a:lumMod val="85000"/>
                  <a:lumOff val="15000"/>
                </a:schemeClr>
              </a:solidFill>
              <a:latin typeface="Bahnschrift" panose="020B0502040204020203" pitchFamily="34" charset="0"/>
            </a:endParaRPr>
          </a:p>
        </p:txBody>
      </p:sp>
      <p:pic>
        <p:nvPicPr>
          <p:cNvPr id="7" name="Audio 6">
            <a:hlinkClick r:id="" action="ppaction://media"/>
            <a:extLst>
              <a:ext uri="{FF2B5EF4-FFF2-40B4-BE49-F238E27FC236}">
                <a16:creationId xmlns:a16="http://schemas.microsoft.com/office/drawing/2014/main" id="{71FA593A-A11B-CDE3-379D-EC52A297B0D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1255248592"/>
      </p:ext>
    </p:extLst>
  </p:cSld>
  <p:clrMapOvr>
    <a:masterClrMapping/>
  </p:clrMapOvr>
  <mc:AlternateContent xmlns:mc="http://schemas.openxmlformats.org/markup-compatibility/2006" xmlns:p14="http://schemas.microsoft.com/office/powerpoint/2010/main">
    <mc:Choice Requires="p14">
      <p:transition spd="med" p14:dur="700" advTm="63011">
        <p:fade/>
      </p:transition>
    </mc:Choice>
    <mc:Fallback xmlns="">
      <p:transition spd="med" advTm="630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94" y="286604"/>
            <a:ext cx="4692617" cy="1450757"/>
          </a:xfrm>
        </p:spPr>
        <p:txBody>
          <a:bodyPr>
            <a:normAutofit/>
          </a:bodyPr>
          <a:lstStyle/>
          <a:p>
            <a:pPr algn="ctr"/>
            <a:r>
              <a:rPr lang="en-US" sz="3600" spc="-50" dirty="0">
                <a:solidFill>
                  <a:schemeClr val="tx1">
                    <a:lumMod val="75000"/>
                    <a:lumOff val="25000"/>
                  </a:schemeClr>
                </a:solidFill>
                <a:latin typeface="Bahnschrift" panose="020B0502040204020203" pitchFamily="34" charset="0"/>
                <a:ea typeface="+mj-ea"/>
                <a:cs typeface="+mj-cs"/>
              </a:rPr>
              <a:t>Annual Fees and Dues</a:t>
            </a:r>
            <a:endParaRPr lang="en-US" sz="3600" dirty="0">
              <a:latin typeface="Bahnschrift" panose="020B0502040204020203" pitchFamily="34" charset="0"/>
            </a:endParaRPr>
          </a:p>
        </p:txBody>
      </p:sp>
      <p:sp>
        <p:nvSpPr>
          <p:cNvPr id="4" name="Content Placeholder 2">
            <a:extLst>
              <a:ext uri="{FF2B5EF4-FFF2-40B4-BE49-F238E27FC236}">
                <a16:creationId xmlns:a16="http://schemas.microsoft.com/office/drawing/2014/main" id="{16DF9D61-7940-4E92-ADA6-E883968A7411}"/>
              </a:ext>
            </a:extLst>
          </p:cNvPr>
          <p:cNvSpPr txBox="1">
            <a:spLocks/>
          </p:cNvSpPr>
          <p:nvPr/>
        </p:nvSpPr>
        <p:spPr>
          <a:xfrm>
            <a:off x="1293812" y="1905000"/>
            <a:ext cx="9829800" cy="4095836"/>
          </a:xfrm>
          <a:prstGeom prst="rect">
            <a:avLst/>
          </a:prstGeom>
        </p:spPr>
        <p:txBody>
          <a:bodyPr vert="horz" lIns="0" tIns="45720" rIns="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v"/>
            </a:pPr>
            <a:r>
              <a:rPr lang="en-US" sz="1800" dirty="0">
                <a:solidFill>
                  <a:schemeClr val="tx1">
                    <a:lumMod val="85000"/>
                    <a:lumOff val="15000"/>
                  </a:schemeClr>
                </a:solidFill>
                <a:latin typeface="Bahnschrift" panose="020B0502040204020203" pitchFamily="34" charset="0"/>
              </a:rPr>
              <a:t>  Membership fees and per acre fees determined by each individual Subwatershed.</a:t>
            </a:r>
          </a:p>
          <a:p>
            <a:pPr lvl="2">
              <a:buFont typeface="Arial" panose="020B0604020202020204" pitchFamily="34" charset="0"/>
              <a:buChar char="•"/>
            </a:pPr>
            <a:r>
              <a:rPr lang="en-US" sz="1600" dirty="0">
                <a:solidFill>
                  <a:schemeClr val="tx1">
                    <a:lumMod val="85000"/>
                    <a:lumOff val="15000"/>
                  </a:schemeClr>
                </a:solidFill>
                <a:latin typeface="Bahnschrift" panose="020B0502040204020203" pitchFamily="34" charset="0"/>
              </a:rPr>
              <a:t>Based on a variety of factors… size of membership, number of monitoring sites, existence of management plans, etc</a:t>
            </a:r>
            <a:r>
              <a:rPr lang="en-US" dirty="0">
                <a:solidFill>
                  <a:schemeClr val="tx1">
                    <a:lumMod val="85000"/>
                    <a:lumOff val="15000"/>
                  </a:schemeClr>
                </a:solidFill>
                <a:latin typeface="Bahnschrift" panose="020B0502040204020203" pitchFamily="34" charset="0"/>
              </a:rPr>
              <a:t>. </a:t>
            </a:r>
          </a:p>
          <a:p>
            <a:pPr marL="251488" indent="-342900">
              <a:buFont typeface="Wingdings" panose="05000000000000000000" pitchFamily="2" charset="2"/>
              <a:buChar char="v"/>
            </a:pPr>
            <a:r>
              <a:rPr lang="en-US" sz="1800" dirty="0">
                <a:solidFill>
                  <a:schemeClr val="tx1">
                    <a:lumMod val="85000"/>
                    <a:lumOff val="15000"/>
                  </a:schemeClr>
                </a:solidFill>
                <a:latin typeface="Bahnschrift" panose="020B0502040204020203" pitchFamily="34" charset="0"/>
              </a:rPr>
              <a:t>Fees cover :</a:t>
            </a:r>
          </a:p>
          <a:p>
            <a:pPr lvl="2">
              <a:buFont typeface="Arial" panose="020B0604020202020204" pitchFamily="34" charset="0"/>
              <a:buChar char="•"/>
            </a:pPr>
            <a:r>
              <a:rPr lang="en-US" sz="1600" b="1" dirty="0">
                <a:solidFill>
                  <a:schemeClr val="tx1">
                    <a:lumMod val="85000"/>
                    <a:lumOff val="15000"/>
                  </a:schemeClr>
                </a:solidFill>
                <a:latin typeface="Bahnschrift" panose="020B0502040204020203" pitchFamily="34" charset="0"/>
              </a:rPr>
              <a:t>State Water Quality Fee </a:t>
            </a:r>
            <a:r>
              <a:rPr lang="en-US" sz="1600" dirty="0">
                <a:solidFill>
                  <a:schemeClr val="tx1">
                    <a:lumMod val="85000"/>
                    <a:lumOff val="15000"/>
                  </a:schemeClr>
                </a:solidFill>
                <a:latin typeface="Bahnschrift" panose="020B0502040204020203" pitchFamily="34" charset="0"/>
              </a:rPr>
              <a:t>for 2024-2025 ($1.21 per irrigated acre for irrigated pasture with no external nitrogen inputs and $1.49 for all other crops).</a:t>
            </a:r>
          </a:p>
          <a:p>
            <a:pPr lvl="2">
              <a:buFont typeface="Arial" panose="020B0604020202020204" pitchFamily="34" charset="0"/>
              <a:buChar char="•"/>
            </a:pPr>
            <a:r>
              <a:rPr lang="en-US" sz="1600" b="1" dirty="0">
                <a:solidFill>
                  <a:schemeClr val="tx1">
                    <a:lumMod val="85000"/>
                    <a:lumOff val="15000"/>
                  </a:schemeClr>
                </a:solidFill>
                <a:latin typeface="Bahnschrift" panose="020B0502040204020203" pitchFamily="34" charset="0"/>
              </a:rPr>
              <a:t>Programmatic costs </a:t>
            </a:r>
            <a:r>
              <a:rPr lang="en-US" sz="1600" dirty="0">
                <a:solidFill>
                  <a:schemeClr val="tx1">
                    <a:lumMod val="85000"/>
                    <a:lumOff val="15000"/>
                  </a:schemeClr>
                </a:solidFill>
                <a:latin typeface="Bahnschrift" panose="020B0502040204020203" pitchFamily="34" charset="0"/>
              </a:rPr>
              <a:t>(including Assessment Year surface water monitoring).</a:t>
            </a:r>
          </a:p>
          <a:p>
            <a:pPr lvl="2">
              <a:buFont typeface="Arial" panose="020B0604020202020204" pitchFamily="34" charset="0"/>
              <a:buChar char="•"/>
            </a:pPr>
            <a:r>
              <a:rPr lang="en-US" sz="1600" b="1" dirty="0">
                <a:solidFill>
                  <a:schemeClr val="tx1">
                    <a:lumMod val="85000"/>
                    <a:lumOff val="15000"/>
                  </a:schemeClr>
                </a:solidFill>
                <a:latin typeface="Bahnschrift" panose="020B0502040204020203" pitchFamily="34" charset="0"/>
              </a:rPr>
              <a:t>Local costs </a:t>
            </a:r>
            <a:r>
              <a:rPr lang="en-US" sz="1600" dirty="0">
                <a:solidFill>
                  <a:schemeClr val="tx1">
                    <a:lumMod val="85000"/>
                    <a:lumOff val="15000"/>
                  </a:schemeClr>
                </a:solidFill>
                <a:latin typeface="Bahnschrift" panose="020B0502040204020203" pitchFamily="34" charset="0"/>
              </a:rPr>
              <a:t>(membership support for invoicing/reporting and administration by local Farm Bureaus, RCDs, etc.).</a:t>
            </a:r>
          </a:p>
          <a:p>
            <a:pPr marL="383933" lvl="2" indent="0">
              <a:buNone/>
            </a:pPr>
            <a:endParaRPr lang="en-US" sz="1600" dirty="0">
              <a:solidFill>
                <a:schemeClr val="tx1">
                  <a:lumMod val="85000"/>
                  <a:lumOff val="15000"/>
                </a:schemeClr>
              </a:solidFill>
              <a:latin typeface="Bahnschrift" panose="020B0502040204020203" pitchFamily="34" charset="0"/>
            </a:endParaRPr>
          </a:p>
        </p:txBody>
      </p:sp>
      <p:pic>
        <p:nvPicPr>
          <p:cNvPr id="8" name="Audio 7">
            <a:hlinkClick r:id="" action="ppaction://media"/>
            <a:extLst>
              <a:ext uri="{FF2B5EF4-FFF2-40B4-BE49-F238E27FC236}">
                <a16:creationId xmlns:a16="http://schemas.microsoft.com/office/drawing/2014/main" id="{26DEE98C-DD56-06A1-90B8-3F8BB36CBD0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2229461623"/>
      </p:ext>
    </p:extLst>
  </p:cSld>
  <p:clrMapOvr>
    <a:masterClrMapping/>
  </p:clrMapOvr>
  <mc:AlternateContent xmlns:mc="http://schemas.openxmlformats.org/markup-compatibility/2006" xmlns:p14="http://schemas.microsoft.com/office/powerpoint/2010/main">
    <mc:Choice Requires="p14">
      <p:transition spd="med" p14:dur="700" advTm="54387">
        <p:fade/>
      </p:transition>
    </mc:Choice>
    <mc:Fallback xmlns="">
      <p:transition spd="med" advTm="543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Bahnschrift" panose="020B0502040204020203" pitchFamily="34" charset="0"/>
              </a:rPr>
              <a:t>On-Farm Active Drinking Water Well Monitoring Program</a:t>
            </a:r>
          </a:p>
        </p:txBody>
      </p:sp>
      <p:sp>
        <p:nvSpPr>
          <p:cNvPr id="4" name="Content Placeholder 2">
            <a:extLst>
              <a:ext uri="{FF2B5EF4-FFF2-40B4-BE49-F238E27FC236}">
                <a16:creationId xmlns:a16="http://schemas.microsoft.com/office/drawing/2014/main" id="{16DF9D61-7940-4E92-ADA6-E883968A7411}"/>
              </a:ext>
            </a:extLst>
          </p:cNvPr>
          <p:cNvSpPr txBox="1">
            <a:spLocks/>
          </p:cNvSpPr>
          <p:nvPr/>
        </p:nvSpPr>
        <p:spPr>
          <a:xfrm>
            <a:off x="1111448" y="2455457"/>
            <a:ext cx="4601964" cy="3870961"/>
          </a:xfrm>
          <a:prstGeom prst="rect">
            <a:avLst/>
          </a:prstGeom>
        </p:spPr>
        <p:txBody>
          <a:bodyPr vert="horz" lIns="0" tIns="45720" rIns="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Aft>
                <a:spcPts val="600"/>
              </a:spcAft>
              <a:buNone/>
            </a:pPr>
            <a:r>
              <a:rPr lang="en-US" sz="1600" dirty="0">
                <a:solidFill>
                  <a:schemeClr val="tx1">
                    <a:lumMod val="85000"/>
                    <a:lumOff val="15000"/>
                  </a:schemeClr>
                </a:solidFill>
                <a:latin typeface="Bahnschrift" panose="020B0502040204020203" pitchFamily="34" charset="0"/>
              </a:rPr>
              <a:t>Applies to </a:t>
            </a:r>
            <a:r>
              <a:rPr lang="en-US" sz="1600" b="1" u="sng" dirty="0">
                <a:solidFill>
                  <a:schemeClr val="tx1">
                    <a:lumMod val="85000"/>
                    <a:lumOff val="15000"/>
                  </a:schemeClr>
                </a:solidFill>
                <a:latin typeface="Bahnschrift" panose="020B0502040204020203" pitchFamily="34" charset="0"/>
              </a:rPr>
              <a:t>ENROLLED</a:t>
            </a:r>
            <a:r>
              <a:rPr lang="en-US" sz="1600" dirty="0">
                <a:solidFill>
                  <a:schemeClr val="tx1">
                    <a:lumMod val="85000"/>
                    <a:lumOff val="15000"/>
                  </a:schemeClr>
                </a:solidFill>
                <a:latin typeface="Bahnschrift" panose="020B0502040204020203" pitchFamily="34" charset="0"/>
              </a:rPr>
              <a:t> parcels with wells </a:t>
            </a:r>
            <a:r>
              <a:rPr lang="en-US" sz="1600" b="1" u="sng" dirty="0">
                <a:solidFill>
                  <a:schemeClr val="tx1">
                    <a:lumMod val="85000"/>
                    <a:lumOff val="15000"/>
                  </a:schemeClr>
                </a:solidFill>
                <a:latin typeface="Bahnschrift" panose="020B0502040204020203" pitchFamily="34" charset="0"/>
              </a:rPr>
              <a:t>ACTIVELY</a:t>
            </a:r>
            <a:r>
              <a:rPr lang="en-US" sz="1600" b="1" dirty="0">
                <a:solidFill>
                  <a:schemeClr val="tx1">
                    <a:lumMod val="85000"/>
                    <a:lumOff val="15000"/>
                  </a:schemeClr>
                </a:solidFill>
                <a:latin typeface="Bahnschrift" panose="020B0502040204020203" pitchFamily="34" charset="0"/>
              </a:rPr>
              <a:t> </a:t>
            </a:r>
            <a:r>
              <a:rPr lang="en-US" sz="1600" dirty="0">
                <a:solidFill>
                  <a:schemeClr val="tx1">
                    <a:lumMod val="85000"/>
                    <a:lumOff val="15000"/>
                  </a:schemeClr>
                </a:solidFill>
                <a:latin typeface="Bahnschrift" panose="020B0502040204020203" pitchFamily="34" charset="0"/>
              </a:rPr>
              <a:t>used for drinking or cooking.</a:t>
            </a:r>
          </a:p>
          <a:p>
            <a:pPr marL="0" indent="0">
              <a:spcAft>
                <a:spcPts val="600"/>
              </a:spcAft>
              <a:buNone/>
            </a:pPr>
            <a:r>
              <a:rPr lang="en-US" sz="1600" dirty="0">
                <a:solidFill>
                  <a:schemeClr val="tx1">
                    <a:lumMod val="85000"/>
                    <a:lumOff val="15000"/>
                  </a:schemeClr>
                </a:solidFill>
                <a:latin typeface="Bahnschrift" panose="020B0502040204020203" pitchFamily="34" charset="0"/>
              </a:rPr>
              <a:t>Must sample for nitrate + nitrite as nitrogen.</a:t>
            </a:r>
          </a:p>
          <a:p>
            <a:pPr marL="0" indent="0">
              <a:spcAft>
                <a:spcPts val="600"/>
              </a:spcAft>
              <a:buNone/>
            </a:pPr>
            <a:r>
              <a:rPr lang="en-US" sz="1600" dirty="0">
                <a:solidFill>
                  <a:schemeClr val="tx1">
                    <a:lumMod val="85000"/>
                    <a:lumOff val="15000"/>
                  </a:schemeClr>
                </a:solidFill>
                <a:latin typeface="Bahnschrift" panose="020B0502040204020203" pitchFamily="34" charset="0"/>
              </a:rPr>
              <a:t>Must use an ELAP Certified Lab (list can be found at </a:t>
            </a:r>
            <a:r>
              <a:rPr lang="en-US" sz="1400" dirty="0">
                <a:solidFill>
                  <a:schemeClr val="tx1">
                    <a:lumMod val="85000"/>
                    <a:lumOff val="15000"/>
                  </a:schemeClr>
                </a:solidFill>
                <a:latin typeface="Bahnschrift" panose="020B0502040204020203" pitchFamily="34" charset="0"/>
                <a:hlinkClick r:id="rId5"/>
              </a:rPr>
              <a:t>https://www.waterboard.s.ca.gov/drinking_ water/certlic/labs/</a:t>
            </a:r>
            <a:r>
              <a:rPr lang="en-US" sz="1600" dirty="0">
                <a:solidFill>
                  <a:schemeClr val="tx1">
                    <a:lumMod val="85000"/>
                    <a:lumOff val="15000"/>
                  </a:schemeClr>
                </a:solidFill>
                <a:latin typeface="Bahnschrift" panose="020B0502040204020203" pitchFamily="34" charset="0"/>
              </a:rPr>
              <a:t>).</a:t>
            </a:r>
          </a:p>
        </p:txBody>
      </p:sp>
      <p:sp>
        <p:nvSpPr>
          <p:cNvPr id="5" name="Content Placeholder 2">
            <a:extLst>
              <a:ext uri="{FF2B5EF4-FFF2-40B4-BE49-F238E27FC236}">
                <a16:creationId xmlns:a16="http://schemas.microsoft.com/office/drawing/2014/main" id="{8FF25419-7B87-4FB4-AB58-1055ECB3B109}"/>
              </a:ext>
            </a:extLst>
          </p:cNvPr>
          <p:cNvSpPr txBox="1">
            <a:spLocks/>
          </p:cNvSpPr>
          <p:nvPr/>
        </p:nvSpPr>
        <p:spPr>
          <a:xfrm>
            <a:off x="1096994" y="1905000"/>
            <a:ext cx="10055781" cy="382818"/>
          </a:xfrm>
          <a:prstGeom prst="rect">
            <a:avLst/>
          </a:prstGeom>
          <a:ln/>
        </p:spPr>
        <p:style>
          <a:lnRef idx="2">
            <a:schemeClr val="accent2"/>
          </a:lnRef>
          <a:fillRef idx="1">
            <a:schemeClr val="lt1"/>
          </a:fillRef>
          <a:effectRef idx="0">
            <a:schemeClr val="accent2"/>
          </a:effectRef>
          <a:fontRef idx="minor">
            <a:schemeClr val="dk1"/>
          </a:fontRef>
        </p:style>
        <p:txBody>
          <a:bodyPr vert="horz" lIns="0" tIns="45720" rIns="0" bIns="45720" rtlCol="0" anchor="ctr">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2000" dirty="0">
                <a:solidFill>
                  <a:srgbClr val="FF9900"/>
                </a:solidFill>
                <a:latin typeface="Bahnschrift" panose="020B0502040204020203" pitchFamily="34" charset="0"/>
              </a:rPr>
              <a:t>Annual sampling event must take place before January 1 each year</a:t>
            </a:r>
            <a:endParaRPr lang="en-US" sz="1100" dirty="0">
              <a:solidFill>
                <a:srgbClr val="FF9900"/>
              </a:solidFill>
              <a:latin typeface="Bahnschrift" panose="020B0502040204020203" pitchFamily="34" charset="0"/>
            </a:endParaRPr>
          </a:p>
        </p:txBody>
      </p:sp>
      <p:sp>
        <p:nvSpPr>
          <p:cNvPr id="10" name="Content Placeholder 2">
            <a:extLst>
              <a:ext uri="{FF2B5EF4-FFF2-40B4-BE49-F238E27FC236}">
                <a16:creationId xmlns:a16="http://schemas.microsoft.com/office/drawing/2014/main" id="{1B2589A3-3174-44B0-E471-0A13FEB9DCD7}"/>
              </a:ext>
            </a:extLst>
          </p:cNvPr>
          <p:cNvSpPr txBox="1">
            <a:spLocks/>
          </p:cNvSpPr>
          <p:nvPr/>
        </p:nvSpPr>
        <p:spPr>
          <a:xfrm>
            <a:off x="1088984" y="4876800"/>
            <a:ext cx="10315377" cy="1219200"/>
          </a:xfrm>
          <a:prstGeom prst="rect">
            <a:avLst/>
          </a:prstGeom>
          <a:ln/>
        </p:spPr>
        <p:style>
          <a:lnRef idx="2">
            <a:schemeClr val="accent2"/>
          </a:lnRef>
          <a:fillRef idx="1">
            <a:schemeClr val="lt1"/>
          </a:fillRef>
          <a:effectRef idx="0">
            <a:schemeClr val="accent2"/>
          </a:effectRef>
          <a:fontRef idx="minor">
            <a:schemeClr val="dk1"/>
          </a:fontRef>
        </p:style>
        <p:txBody>
          <a:bodyPr vert="horz" lIns="0" tIns="45720" rIns="0" bIns="45720" rtlCol="0" anchor="ctr">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20000"/>
              </a:lnSpc>
              <a:spcBef>
                <a:spcPts val="0"/>
              </a:spcBef>
              <a:spcAft>
                <a:spcPts val="0"/>
              </a:spcAft>
              <a:buNone/>
            </a:pPr>
            <a:r>
              <a:rPr lang="en-US" sz="1400" b="1" u="sng" dirty="0">
                <a:solidFill>
                  <a:srgbClr val="FF9900"/>
                </a:solidFill>
                <a:latin typeface="Bahnschrift" panose="020B0502040204020203" pitchFamily="34" charset="0"/>
              </a:rPr>
              <a:t>If you have questions</a:t>
            </a:r>
            <a:r>
              <a:rPr lang="en-US" sz="1400" dirty="0">
                <a:solidFill>
                  <a:srgbClr val="FF9900"/>
                </a:solidFill>
                <a:latin typeface="Bahnschrift" panose="020B0502040204020203" pitchFamily="34" charset="0"/>
              </a:rPr>
              <a:t>,</a:t>
            </a:r>
          </a:p>
          <a:p>
            <a:pPr marL="0" indent="0" algn="ctr">
              <a:lnSpc>
                <a:spcPct val="120000"/>
              </a:lnSpc>
              <a:spcBef>
                <a:spcPts val="0"/>
              </a:spcBef>
              <a:spcAft>
                <a:spcPts val="0"/>
              </a:spcAft>
              <a:buNone/>
            </a:pPr>
            <a:r>
              <a:rPr lang="en-US" sz="1400" dirty="0">
                <a:solidFill>
                  <a:srgbClr val="FF9900"/>
                </a:solidFill>
                <a:latin typeface="Bahnschrift" panose="020B0502040204020203" pitchFamily="34" charset="0"/>
              </a:rPr>
              <a:t>Contact The</a:t>
            </a:r>
            <a:r>
              <a:rPr lang="en-US" sz="1400" b="1" dirty="0">
                <a:solidFill>
                  <a:srgbClr val="FF9900"/>
                </a:solidFill>
                <a:latin typeface="Bahnschrift" panose="020B0502040204020203" pitchFamily="34" charset="0"/>
              </a:rPr>
              <a:t> </a:t>
            </a:r>
            <a:r>
              <a:rPr lang="en-US" sz="1400" dirty="0">
                <a:solidFill>
                  <a:srgbClr val="FF9900"/>
                </a:solidFill>
                <a:latin typeface="Bahnschrift" panose="020B0502040204020203" pitchFamily="34" charset="0"/>
              </a:rPr>
              <a:t>Central Valley Regional Water Quality Control Board, ILRP </a:t>
            </a:r>
          </a:p>
          <a:p>
            <a:pPr marL="0" indent="0" algn="ctr">
              <a:lnSpc>
                <a:spcPct val="120000"/>
              </a:lnSpc>
              <a:spcBef>
                <a:spcPts val="0"/>
              </a:spcBef>
              <a:spcAft>
                <a:spcPts val="0"/>
              </a:spcAft>
              <a:buNone/>
            </a:pPr>
            <a:r>
              <a:rPr lang="en-US" sz="1400" dirty="0">
                <a:solidFill>
                  <a:srgbClr val="FF9900"/>
                </a:solidFill>
                <a:latin typeface="Bahnschrift" panose="020B0502040204020203" pitchFamily="34" charset="0"/>
              </a:rPr>
              <a:t>Phone: (916) 464-4611     |     Email: </a:t>
            </a:r>
            <a:r>
              <a:rPr lang="en-US" sz="1400" dirty="0">
                <a:solidFill>
                  <a:srgbClr val="FFC000"/>
                </a:solidFill>
                <a:latin typeface="Bahnschrift" panose="020B0502040204020203" pitchFamily="34" charset="0"/>
                <a:hlinkClick r:id="rId6"/>
              </a:rPr>
              <a:t>irrlands@waterboards.ca.gov</a:t>
            </a:r>
            <a:endParaRPr lang="en-US" sz="1400" dirty="0">
              <a:solidFill>
                <a:srgbClr val="FFC000"/>
              </a:solidFill>
              <a:latin typeface="Bahnschrift" panose="020B0502040204020203" pitchFamily="34" charset="0"/>
            </a:endParaRPr>
          </a:p>
          <a:p>
            <a:pPr marL="0" indent="0" algn="ctr">
              <a:lnSpc>
                <a:spcPct val="120000"/>
              </a:lnSpc>
              <a:spcBef>
                <a:spcPts val="0"/>
              </a:spcBef>
              <a:spcAft>
                <a:spcPts val="0"/>
              </a:spcAft>
              <a:buNone/>
            </a:pPr>
            <a:r>
              <a:rPr lang="en-US" sz="1400" dirty="0">
                <a:solidFill>
                  <a:srgbClr val="FF9900"/>
                </a:solidFill>
                <a:latin typeface="Bahnschrift" panose="020B0502040204020203" pitchFamily="34" charset="0"/>
              </a:rPr>
              <a:t>Or visit &gt; </a:t>
            </a:r>
            <a:r>
              <a:rPr lang="en-US" sz="1400" dirty="0">
                <a:solidFill>
                  <a:srgbClr val="FF9900"/>
                </a:solidFill>
                <a:latin typeface="Bahnschrift" panose="020B0502040204020203" pitchFamily="34" charset="0"/>
                <a:hlinkClick r:id="rId7"/>
              </a:rPr>
              <a:t>https://www.waterboards.ca.gov/centralvalley/water_issues/irrigated_lands/drinking_</a:t>
            </a:r>
            <a:r>
              <a:rPr lang="en-US" sz="1400">
                <a:solidFill>
                  <a:srgbClr val="FF9900"/>
                </a:solidFill>
                <a:latin typeface="Bahnschrift" panose="020B0502040204020203" pitchFamily="34" charset="0"/>
                <a:hlinkClick r:id="rId7"/>
              </a:rPr>
              <a:t>water/</a:t>
            </a:r>
            <a:r>
              <a:rPr lang="en-US" sz="1400">
                <a:solidFill>
                  <a:srgbClr val="FF9900"/>
                </a:solidFill>
                <a:latin typeface="Bahnschrift" panose="020B0502040204020203" pitchFamily="34" charset="0"/>
              </a:rPr>
              <a:t> </a:t>
            </a:r>
            <a:endParaRPr lang="en-US" sz="1400" dirty="0">
              <a:solidFill>
                <a:srgbClr val="FF9900"/>
              </a:solidFill>
              <a:latin typeface="Bahnschrift" panose="020B0502040204020203" pitchFamily="34" charset="0"/>
            </a:endParaRPr>
          </a:p>
          <a:p>
            <a:pPr marL="0" indent="0" algn="ctr">
              <a:lnSpc>
                <a:spcPct val="120000"/>
              </a:lnSpc>
              <a:spcBef>
                <a:spcPts val="0"/>
              </a:spcBef>
              <a:spcAft>
                <a:spcPts val="0"/>
              </a:spcAft>
              <a:buNone/>
            </a:pPr>
            <a:endParaRPr lang="en-US" sz="600" dirty="0">
              <a:solidFill>
                <a:srgbClr val="5585BE"/>
              </a:solidFill>
              <a:latin typeface="Bahnschrift" panose="020B0502040204020203" pitchFamily="34" charset="0"/>
            </a:endParaRPr>
          </a:p>
        </p:txBody>
      </p:sp>
      <p:sp>
        <p:nvSpPr>
          <p:cNvPr id="6" name="Content Placeholder 2">
            <a:extLst>
              <a:ext uri="{FF2B5EF4-FFF2-40B4-BE49-F238E27FC236}">
                <a16:creationId xmlns:a16="http://schemas.microsoft.com/office/drawing/2014/main" id="{79154D06-DE44-D387-5E9E-F5D585BD181E}"/>
              </a:ext>
            </a:extLst>
          </p:cNvPr>
          <p:cNvSpPr txBox="1">
            <a:spLocks/>
          </p:cNvSpPr>
          <p:nvPr/>
        </p:nvSpPr>
        <p:spPr>
          <a:xfrm>
            <a:off x="6094412" y="2455457"/>
            <a:ext cx="5332691" cy="2190925"/>
          </a:xfrm>
          <a:prstGeom prst="rect">
            <a:avLst/>
          </a:prstGeom>
        </p:spPr>
        <p:txBody>
          <a:bodyPr vert="horz" lIns="0" tIns="45720" rIns="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000" b="1" u="sng" dirty="0">
                <a:solidFill>
                  <a:schemeClr val="tx1">
                    <a:lumMod val="85000"/>
                    <a:lumOff val="15000"/>
                  </a:schemeClr>
                </a:solidFill>
                <a:latin typeface="Bahnschrift" panose="020B0502040204020203" pitchFamily="34" charset="0"/>
              </a:rPr>
              <a:t>Sampling Requirements:</a:t>
            </a:r>
          </a:p>
          <a:p>
            <a:pPr>
              <a:buFont typeface="Wingdings" panose="05000000000000000000" pitchFamily="2" charset="2"/>
              <a:buChar char="v"/>
            </a:pPr>
            <a:r>
              <a:rPr lang="en-US" sz="1600" dirty="0">
                <a:solidFill>
                  <a:schemeClr val="tx1">
                    <a:lumMod val="85000"/>
                    <a:lumOff val="15000"/>
                  </a:schemeClr>
                </a:solidFill>
                <a:latin typeface="Bahnschrift" panose="020B0502040204020203" pitchFamily="34" charset="0"/>
              </a:rPr>
              <a:t>Sample annually until your results meet one of the following:</a:t>
            </a:r>
          </a:p>
          <a:p>
            <a:pPr lvl="1">
              <a:buFont typeface="Wingdings" panose="05000000000000000000" pitchFamily="2" charset="2"/>
              <a:buChar char="v"/>
            </a:pPr>
            <a:r>
              <a:rPr lang="en-US" sz="1400" dirty="0">
                <a:solidFill>
                  <a:schemeClr val="accent2">
                    <a:lumMod val="75000"/>
                  </a:schemeClr>
                </a:solidFill>
                <a:latin typeface="Bahnschrift" panose="020B0502040204020203" pitchFamily="34" charset="0"/>
              </a:rPr>
              <a:t>Less than 8 mg/L submitted for three consecutive years </a:t>
            </a:r>
            <a:r>
              <a:rPr lang="en-US" sz="1400" dirty="0">
                <a:solidFill>
                  <a:schemeClr val="tx1">
                    <a:lumMod val="85000"/>
                    <a:lumOff val="15000"/>
                  </a:schemeClr>
                </a:solidFill>
                <a:latin typeface="Bahnschrift" panose="020B0502040204020203" pitchFamily="34" charset="0"/>
              </a:rPr>
              <a:t>– sampling frequency reduced to once every five years.</a:t>
            </a:r>
          </a:p>
          <a:p>
            <a:pPr lvl="1">
              <a:buFont typeface="Wingdings" panose="05000000000000000000" pitchFamily="2" charset="2"/>
              <a:buChar char="v"/>
            </a:pPr>
            <a:r>
              <a:rPr lang="en-US" sz="1400" dirty="0">
                <a:solidFill>
                  <a:schemeClr val="accent2">
                    <a:lumMod val="75000"/>
                  </a:schemeClr>
                </a:solidFill>
                <a:latin typeface="Bahnschrift" panose="020B0502040204020203" pitchFamily="34" charset="0"/>
              </a:rPr>
              <a:t>Greater than 10 mg/L </a:t>
            </a:r>
            <a:r>
              <a:rPr lang="en-US" sz="1400" dirty="0">
                <a:solidFill>
                  <a:schemeClr val="tx1">
                    <a:lumMod val="85000"/>
                    <a:lumOff val="15000"/>
                  </a:schemeClr>
                </a:solidFill>
                <a:latin typeface="Bahnschrift" panose="020B0502040204020203" pitchFamily="34" charset="0"/>
              </a:rPr>
              <a:t>– no further sampling required. Must fulfill the notification requirement.</a:t>
            </a:r>
          </a:p>
          <a:p>
            <a:pPr lvl="1">
              <a:buFont typeface="Wingdings" panose="05000000000000000000" pitchFamily="2" charset="2"/>
              <a:buChar char="v"/>
            </a:pPr>
            <a:r>
              <a:rPr lang="en-US" sz="1400" dirty="0">
                <a:solidFill>
                  <a:schemeClr val="accent2">
                    <a:lumMod val="75000"/>
                  </a:schemeClr>
                </a:solidFill>
                <a:latin typeface="Bahnschrift" panose="020B0502040204020203" pitchFamily="34" charset="0"/>
              </a:rPr>
              <a:t>Between 8-10 mg/L </a:t>
            </a:r>
            <a:r>
              <a:rPr lang="en-US" sz="1400" dirty="0">
                <a:solidFill>
                  <a:schemeClr val="tx1">
                    <a:lumMod val="85000"/>
                    <a:lumOff val="15000"/>
                  </a:schemeClr>
                </a:solidFill>
                <a:latin typeface="Bahnschrift" panose="020B0502040204020203" pitchFamily="34" charset="0"/>
              </a:rPr>
              <a:t>– continue to sample annually.</a:t>
            </a:r>
          </a:p>
        </p:txBody>
      </p:sp>
      <p:pic>
        <p:nvPicPr>
          <p:cNvPr id="13" name="Audio 12">
            <a:hlinkClick r:id="" action="ppaction://media"/>
            <a:extLst>
              <a:ext uri="{FF2B5EF4-FFF2-40B4-BE49-F238E27FC236}">
                <a16:creationId xmlns:a16="http://schemas.microsoft.com/office/drawing/2014/main" id="{1CB1697D-54E2-8370-87E6-2242C0023A4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3335449415"/>
      </p:ext>
    </p:extLst>
  </p:cSld>
  <p:clrMapOvr>
    <a:masterClrMapping/>
  </p:clrMapOvr>
  <mc:AlternateContent xmlns:mc="http://schemas.openxmlformats.org/markup-compatibility/2006" xmlns:p14="http://schemas.microsoft.com/office/powerpoint/2010/main">
    <mc:Choice Requires="p14">
      <p:transition spd="med" p14:dur="700" advTm="44249">
        <p:fade/>
      </p:transition>
    </mc:Choice>
    <mc:Fallback xmlns="">
      <p:transition spd="med" advTm="442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F69C77-0271-4D45-9D58-1D1FB41CABEC}"/>
              </a:ext>
            </a:extLst>
          </p:cNvPr>
          <p:cNvSpPr/>
          <p:nvPr/>
        </p:nvSpPr>
        <p:spPr>
          <a:xfrm>
            <a:off x="1141412" y="1447800"/>
            <a:ext cx="10134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8BB505E4-ADF1-E22D-C890-F07F8CFA26C0}"/>
              </a:ext>
            </a:extLst>
          </p:cNvPr>
          <p:cNvGraphicFramePr/>
          <p:nvPr>
            <p:extLst>
              <p:ext uri="{D42A27DB-BD31-4B8C-83A1-F6EECF244321}">
                <p14:modId xmlns:p14="http://schemas.microsoft.com/office/powerpoint/2010/main" val="3689973280"/>
              </p:ext>
            </p:extLst>
          </p:nvPr>
        </p:nvGraphicFramePr>
        <p:xfrm>
          <a:off x="608013" y="685800"/>
          <a:ext cx="11049000" cy="4953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18F2C957-4E91-7E09-F3BF-B4239958DD6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1014763090"/>
      </p:ext>
    </p:extLst>
  </p:cSld>
  <p:clrMapOvr>
    <a:masterClrMapping/>
  </p:clrMapOvr>
  <mc:AlternateContent xmlns:mc="http://schemas.openxmlformats.org/markup-compatibility/2006">
    <mc:Choice xmlns:p14="http://schemas.microsoft.com/office/powerpoint/2010/main" Requires="p14">
      <p:transition spd="med" p14:dur="700" advTm="22888">
        <p:fade/>
      </p:transition>
    </mc:Choice>
    <mc:Fallback>
      <p:transition spd="med" advTm="228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7E6911-08F0-4187-B02F-0CCB6D137324}"/>
              </a:ext>
            </a:extLst>
          </p:cNvPr>
          <p:cNvSpPr/>
          <p:nvPr/>
        </p:nvSpPr>
        <p:spPr>
          <a:xfrm>
            <a:off x="1141412" y="1447800"/>
            <a:ext cx="10134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p:cNvSpPr>
            <a:spLocks noGrp="1"/>
          </p:cNvSpPr>
          <p:nvPr>
            <p:ph idx="1"/>
          </p:nvPr>
        </p:nvSpPr>
        <p:spPr>
          <a:xfrm>
            <a:off x="1066521" y="2590800"/>
            <a:ext cx="10055781" cy="1676400"/>
          </a:xfrm>
        </p:spPr>
        <p:txBody>
          <a:bodyPr>
            <a:normAutofit/>
          </a:bodyPr>
          <a:lstStyle/>
          <a:p>
            <a:pPr marL="0" indent="0">
              <a:buNone/>
            </a:pPr>
            <a:r>
              <a:rPr lang="en-US" sz="3600" dirty="0">
                <a:latin typeface="Bahnschrift" panose="020B0502040204020203" pitchFamily="34" charset="0"/>
              </a:rPr>
              <a:t>By watching this video, you will fulfill your annual outreach requirement as a Member of the Sacramento Valley Water Quality Coalition </a:t>
            </a:r>
          </a:p>
        </p:txBody>
      </p:sp>
      <p:pic>
        <p:nvPicPr>
          <p:cNvPr id="6" name="Audio 5">
            <a:hlinkClick r:id="" action="ppaction://media"/>
            <a:extLst>
              <a:ext uri="{FF2B5EF4-FFF2-40B4-BE49-F238E27FC236}">
                <a16:creationId xmlns:a16="http://schemas.microsoft.com/office/drawing/2014/main" id="{72BF469B-D45A-9204-BAF5-AEBC0EDC0B4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2885615463"/>
      </p:ext>
    </p:extLst>
  </p:cSld>
  <p:clrMapOvr>
    <a:masterClrMapping/>
  </p:clrMapOvr>
  <mc:AlternateContent xmlns:mc="http://schemas.openxmlformats.org/markup-compatibility/2006" xmlns:p14="http://schemas.microsoft.com/office/powerpoint/2010/main">
    <mc:Choice Requires="p14">
      <p:transition spd="med" p14:dur="700" advTm="8079">
        <p:fade/>
      </p:transition>
    </mc:Choice>
    <mc:Fallback xmlns="">
      <p:transition spd="med" advTm="80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Bahnschrift" panose="020B0502040204020203" pitchFamily="34" charset="0"/>
              </a:rPr>
              <a:t>For More Information…</a:t>
            </a:r>
          </a:p>
        </p:txBody>
      </p:sp>
      <p:sp>
        <p:nvSpPr>
          <p:cNvPr id="4" name="Content Placeholder 2">
            <a:extLst>
              <a:ext uri="{FF2B5EF4-FFF2-40B4-BE49-F238E27FC236}">
                <a16:creationId xmlns:a16="http://schemas.microsoft.com/office/drawing/2014/main" id="{16DF9D61-7940-4E92-ADA6-E883968A7411}"/>
              </a:ext>
            </a:extLst>
          </p:cNvPr>
          <p:cNvSpPr txBox="1">
            <a:spLocks/>
          </p:cNvSpPr>
          <p:nvPr/>
        </p:nvSpPr>
        <p:spPr>
          <a:xfrm>
            <a:off x="1217612" y="1981200"/>
            <a:ext cx="10560017" cy="4095836"/>
          </a:xfrm>
          <a:prstGeom prst="rect">
            <a:avLst/>
          </a:prstGeom>
        </p:spPr>
        <p:txBody>
          <a:bodyPr vert="horz" lIns="0" tIns="45720" rIns="0" bIns="45720" rtlCol="0">
            <a:normAutofit fontScale="85000" lnSpcReduction="20000"/>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000" dirty="0">
                <a:latin typeface="Bahnschrift" panose="020B0502040204020203" pitchFamily="34" charset="0"/>
              </a:rPr>
              <a:t>Contact Your Subwatershed Representatives – </a:t>
            </a:r>
            <a:r>
              <a:rPr lang="en-US" sz="2000" dirty="0">
                <a:solidFill>
                  <a:schemeClr val="accent2"/>
                </a:solidFill>
                <a:latin typeface="Bahnschrift" panose="020B0502040204020203" pitchFamily="34" charset="0"/>
                <a:hlinkClick r:id="rId5">
                  <a:extLst>
                    <a:ext uri="{A12FA001-AC4F-418D-AE19-62706E023703}">
                      <ahyp:hlinkClr xmlns:ahyp="http://schemas.microsoft.com/office/drawing/2018/hyperlinkcolor" val="tx"/>
                    </a:ext>
                  </a:extLst>
                </a:hlinkClick>
              </a:rPr>
              <a:t>click here</a:t>
            </a:r>
            <a:endParaRPr lang="en-US" sz="2000" dirty="0">
              <a:solidFill>
                <a:schemeClr val="accent2"/>
              </a:solidFill>
              <a:latin typeface="Bahnschrift" panose="020B0502040204020203" pitchFamily="34" charset="0"/>
            </a:endParaRPr>
          </a:p>
          <a:p>
            <a:pPr marL="0" indent="0">
              <a:buNone/>
            </a:pPr>
            <a:endParaRPr lang="en-US" sz="400" dirty="0">
              <a:latin typeface="Bahnschrift" panose="020B0502040204020203" pitchFamily="34" charset="0"/>
            </a:endParaRPr>
          </a:p>
          <a:p>
            <a:pPr marL="0" indent="0">
              <a:buNone/>
            </a:pPr>
            <a:r>
              <a:rPr lang="en-US" sz="2000" dirty="0">
                <a:latin typeface="Bahnschrift" panose="020B0502040204020203" pitchFamily="34" charset="0"/>
              </a:rPr>
              <a:t>SVWQC Website – </a:t>
            </a:r>
            <a:r>
              <a:rPr lang="en-US" sz="2000" dirty="0">
                <a:solidFill>
                  <a:schemeClr val="accent2"/>
                </a:solidFill>
                <a:latin typeface="Bahnschrift" panose="020B0502040204020203" pitchFamily="34" charset="0"/>
                <a:hlinkClick r:id="rId5">
                  <a:extLst>
                    <a:ext uri="{A12FA001-AC4F-418D-AE19-62706E023703}">
                      <ahyp:hlinkClr xmlns:ahyp="http://schemas.microsoft.com/office/drawing/2018/hyperlinkcolor" val="tx"/>
                    </a:ext>
                  </a:extLst>
                </a:hlinkClick>
              </a:rPr>
              <a:t>click here</a:t>
            </a:r>
            <a:endParaRPr lang="en-US" sz="2000" dirty="0">
              <a:solidFill>
                <a:schemeClr val="accent2"/>
              </a:solidFill>
              <a:latin typeface="Bahnschrift" panose="020B0502040204020203" pitchFamily="34" charset="0"/>
            </a:endParaRPr>
          </a:p>
          <a:p>
            <a:pPr marL="0" indent="0">
              <a:buNone/>
            </a:pPr>
            <a:endParaRPr lang="en-US" sz="400" dirty="0">
              <a:latin typeface="Bahnschrift" panose="020B0502040204020203" pitchFamily="34" charset="0"/>
            </a:endParaRPr>
          </a:p>
          <a:p>
            <a:pPr marL="0" indent="0">
              <a:buNone/>
            </a:pPr>
            <a:r>
              <a:rPr lang="en-US" sz="2000" dirty="0">
                <a:latin typeface="Bahnschrift" panose="020B0502040204020203" pitchFamily="34" charset="0"/>
              </a:rPr>
              <a:t>Central Valley Regional Water Quality Control Board Website – </a:t>
            </a:r>
            <a:r>
              <a:rPr lang="en-US" sz="2000" dirty="0">
                <a:solidFill>
                  <a:schemeClr val="accent2"/>
                </a:solidFill>
                <a:latin typeface="Bahnschrift" panose="020B0502040204020203" pitchFamily="34" charset="0"/>
                <a:hlinkClick r:id="rId6">
                  <a:extLst>
                    <a:ext uri="{A12FA001-AC4F-418D-AE19-62706E023703}">
                      <ahyp:hlinkClr xmlns:ahyp="http://schemas.microsoft.com/office/drawing/2018/hyperlinkcolor" val="tx"/>
                    </a:ext>
                  </a:extLst>
                </a:hlinkClick>
              </a:rPr>
              <a:t>click here</a:t>
            </a:r>
            <a:endParaRPr lang="en-US" sz="2000" dirty="0">
              <a:solidFill>
                <a:schemeClr val="accent2"/>
              </a:solidFill>
              <a:latin typeface="Bahnschrift" panose="020B0502040204020203" pitchFamily="34" charset="0"/>
            </a:endParaRPr>
          </a:p>
          <a:p>
            <a:pPr marL="0" indent="0">
              <a:buNone/>
            </a:pPr>
            <a:endParaRPr lang="en-US" sz="400" dirty="0">
              <a:solidFill>
                <a:schemeClr val="accent2"/>
              </a:solidFill>
              <a:latin typeface="Bahnschrift" panose="020B0502040204020203" pitchFamily="34" charset="0"/>
            </a:endParaRPr>
          </a:p>
          <a:p>
            <a:pPr marL="0" indent="0">
              <a:buNone/>
            </a:pPr>
            <a:r>
              <a:rPr lang="en-US" sz="2000" dirty="0">
                <a:latin typeface="Bahnschrift" panose="020B0502040204020203" pitchFamily="34" charset="0"/>
              </a:rPr>
              <a:t>Waste Discharge Requirements General Order for Growers within the Sacramento River Watershed that are Members of a Third-Party Group – </a:t>
            </a:r>
            <a:r>
              <a:rPr lang="en-US" sz="2000" u="sng" dirty="0">
                <a:solidFill>
                  <a:schemeClr val="accent2"/>
                </a:solidFill>
                <a:latin typeface="Bahnschrift" panose="020B0502040204020203" pitchFamily="34" charset="0"/>
                <a:hlinkClick r:id="rId7">
                  <a:extLst>
                    <a:ext uri="{A12FA001-AC4F-418D-AE19-62706E023703}">
                      <ahyp:hlinkClr xmlns:ahyp="http://schemas.microsoft.com/office/drawing/2018/hyperlinkcolor" val="tx"/>
                    </a:ext>
                  </a:extLst>
                </a:hlinkClick>
              </a:rPr>
              <a:t>click here</a:t>
            </a:r>
            <a:endParaRPr lang="en-US" sz="1100" u="sng" dirty="0">
              <a:solidFill>
                <a:schemeClr val="accent2"/>
              </a:solidFill>
              <a:latin typeface="Bahnschrift" panose="020B0502040204020203" pitchFamily="34" charset="0"/>
            </a:endParaRPr>
          </a:p>
          <a:p>
            <a:pPr marL="0" indent="0">
              <a:buNone/>
            </a:pPr>
            <a:endParaRPr lang="en-US" sz="400" dirty="0">
              <a:latin typeface="Bahnschrift" panose="020B0502040204020203" pitchFamily="34" charset="0"/>
            </a:endParaRPr>
          </a:p>
          <a:p>
            <a:pPr marL="0" indent="0">
              <a:buNone/>
            </a:pPr>
            <a:r>
              <a:rPr lang="en-US" sz="2000" dirty="0">
                <a:latin typeface="Bahnschrift" panose="020B0502040204020203" pitchFamily="34" charset="0"/>
              </a:rPr>
              <a:t>Irrigated Lands Regulatory Program – Drinking Water Well Monitoring </a:t>
            </a:r>
            <a:r>
              <a:rPr lang="en-US" sz="2100" dirty="0">
                <a:latin typeface="Bahnschrift" panose="020B0502040204020203" pitchFamily="34" charset="0"/>
              </a:rPr>
              <a:t>– </a:t>
            </a:r>
            <a:r>
              <a:rPr lang="en-US" sz="2100" dirty="0">
                <a:solidFill>
                  <a:schemeClr val="accent2"/>
                </a:solidFill>
                <a:latin typeface="Bahnschrift" panose="020B0502040204020203" pitchFamily="34" charset="0"/>
                <a:hlinkClick r:id="rId8">
                  <a:extLst>
                    <a:ext uri="{A12FA001-AC4F-418D-AE19-62706E023703}">
                      <ahyp:hlinkClr xmlns:ahyp="http://schemas.microsoft.com/office/drawing/2018/hyperlinkcolor" val="tx"/>
                    </a:ext>
                  </a:extLst>
                </a:hlinkClick>
              </a:rPr>
              <a:t>click here</a:t>
            </a:r>
            <a:endParaRPr lang="en-US" sz="2100" dirty="0">
              <a:solidFill>
                <a:schemeClr val="accent2"/>
              </a:solidFill>
              <a:latin typeface="Bahnschrift" panose="020B0502040204020203" pitchFamily="34" charset="0"/>
            </a:endParaRPr>
          </a:p>
          <a:p>
            <a:pPr marL="0" indent="0">
              <a:buNone/>
            </a:pPr>
            <a:endParaRPr lang="en-US" sz="500" dirty="0">
              <a:latin typeface="Bahnschrift" panose="020B0502040204020203" pitchFamily="34" charset="0"/>
            </a:endParaRPr>
          </a:p>
          <a:p>
            <a:pPr marL="0" indent="0">
              <a:buNone/>
            </a:pPr>
            <a:r>
              <a:rPr lang="en-US" sz="2000" dirty="0">
                <a:latin typeface="Bahnschrift" panose="020B0502040204020203" pitchFamily="34" charset="0"/>
              </a:rPr>
              <a:t>Bruce Houdesheldt – Director of Water Quality, NCWA</a:t>
            </a:r>
          </a:p>
          <a:p>
            <a:pPr marL="475345" lvl="2" indent="0">
              <a:buNone/>
            </a:pPr>
            <a:r>
              <a:rPr lang="en-US" sz="1800" dirty="0">
                <a:latin typeface="Bahnschrift" panose="020B0502040204020203" pitchFamily="34" charset="0"/>
                <a:hlinkClick r:id="rId9">
                  <a:extLst>
                    <a:ext uri="{A12FA001-AC4F-418D-AE19-62706E023703}">
                      <ahyp:hlinkClr xmlns:ahyp="http://schemas.microsoft.com/office/drawing/2018/hyperlinkcolor" val="tx"/>
                    </a:ext>
                  </a:extLst>
                </a:hlinkClick>
              </a:rPr>
              <a:t>bruceh@norcalwater.org</a:t>
            </a:r>
            <a:endParaRPr lang="en-US" sz="1800" dirty="0">
              <a:latin typeface="Bahnschrift" panose="020B0502040204020203" pitchFamily="34" charset="0"/>
            </a:endParaRPr>
          </a:p>
          <a:p>
            <a:pPr marL="475345" lvl="2" indent="0">
              <a:buNone/>
            </a:pPr>
            <a:r>
              <a:rPr lang="en-US" sz="1800" dirty="0">
                <a:latin typeface="Bahnschrift" panose="020B0502040204020203" pitchFamily="34" charset="0"/>
              </a:rPr>
              <a:t>916-442-8333</a:t>
            </a:r>
          </a:p>
          <a:p>
            <a:pPr marL="475345" lvl="2" indent="0">
              <a:buNone/>
            </a:pPr>
            <a:r>
              <a:rPr lang="en-US" sz="1800" dirty="0">
                <a:latin typeface="Bahnschrift" panose="020B0502040204020203" pitchFamily="34" charset="0"/>
              </a:rPr>
              <a:t>455 Capitol Mall Suite 703, Sacramento, CA, 95814</a:t>
            </a:r>
            <a:endParaRPr lang="en-US" sz="1600" dirty="0">
              <a:latin typeface="Bahnschrift" panose="020B0502040204020203" pitchFamily="34" charset="0"/>
            </a:endParaRPr>
          </a:p>
        </p:txBody>
      </p:sp>
      <p:pic>
        <p:nvPicPr>
          <p:cNvPr id="7" name="Audio 6">
            <a:hlinkClick r:id="" action="ppaction://media"/>
            <a:extLst>
              <a:ext uri="{FF2B5EF4-FFF2-40B4-BE49-F238E27FC236}">
                <a16:creationId xmlns:a16="http://schemas.microsoft.com/office/drawing/2014/main" id="{46F36BBF-9D5F-C372-3B76-E2D84B70A96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433515002"/>
      </p:ext>
    </p:extLst>
  </p:cSld>
  <p:clrMapOvr>
    <a:masterClrMapping/>
  </p:clrMapOvr>
  <mc:AlternateContent xmlns:mc="http://schemas.openxmlformats.org/markup-compatibility/2006" xmlns:p14="http://schemas.microsoft.com/office/powerpoint/2010/main">
    <mc:Choice Requires="p14">
      <p:transition spd="med" p14:dur="700" advTm="22989">
        <p:fade/>
      </p:transition>
    </mc:Choice>
    <mc:Fallback xmlns="">
      <p:transition spd="med" advTm="229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7612" y="3429000"/>
            <a:ext cx="10515600" cy="990600"/>
          </a:xfrm>
        </p:spPr>
        <p:txBody>
          <a:bodyPr/>
          <a:lstStyle/>
          <a:p>
            <a:r>
              <a:rPr lang="en-US" sz="2000" dirty="0"/>
              <a:t>The</a:t>
            </a:r>
            <a:br>
              <a:rPr lang="en-US" dirty="0"/>
            </a:br>
            <a:r>
              <a:rPr lang="en-US" sz="4000" dirty="0"/>
              <a:t>Sacramento Valley Water Quality Coalition</a:t>
            </a:r>
          </a:p>
        </p:txBody>
      </p:sp>
      <p:sp>
        <p:nvSpPr>
          <p:cNvPr id="4" name="Title 1">
            <a:extLst>
              <a:ext uri="{FF2B5EF4-FFF2-40B4-BE49-F238E27FC236}">
                <a16:creationId xmlns:a16="http://schemas.microsoft.com/office/drawing/2014/main" id="{E5361AE5-C87B-4F29-B3D5-65F0ACA6CF9B}"/>
              </a:ext>
            </a:extLst>
          </p:cNvPr>
          <p:cNvSpPr txBox="1">
            <a:spLocks/>
          </p:cNvSpPr>
          <p:nvPr/>
        </p:nvSpPr>
        <p:spPr>
          <a:xfrm>
            <a:off x="1254817" y="4419600"/>
            <a:ext cx="10515600" cy="457200"/>
          </a:xfrm>
          <a:prstGeom prst="rect">
            <a:avLst/>
          </a:prstGeom>
        </p:spPr>
        <p:txBody>
          <a:bodyPr vert="horz" lIns="91440" tIns="45720" rIns="91440" bIns="45720" rtlCol="0" anchor="b">
            <a:normAutofit/>
          </a:bodyPr>
          <a:lstStyle>
            <a:lvl1pPr algn="l" defTabSz="914126" rtl="0" eaLnBrk="1" latinLnBrk="0" hangingPunct="1">
              <a:lnSpc>
                <a:spcPct val="85000"/>
              </a:lnSpc>
              <a:spcBef>
                <a:spcPct val="0"/>
              </a:spcBef>
              <a:buNone/>
              <a:defRPr sz="7998" kern="1200" spc="-50" baseline="0">
                <a:solidFill>
                  <a:schemeClr val="tx1">
                    <a:lumMod val="85000"/>
                    <a:lumOff val="15000"/>
                  </a:schemeClr>
                </a:solidFill>
                <a:latin typeface="+mj-lt"/>
                <a:ea typeface="+mj-ea"/>
                <a:cs typeface="+mj-cs"/>
              </a:defRPr>
            </a:lvl1pPr>
          </a:lstStyle>
          <a:p>
            <a:r>
              <a:rPr lang="en-US" sz="2000" dirty="0"/>
              <a:t>Fall 2020</a:t>
            </a:r>
            <a:endParaRPr lang="en-US" sz="4000" dirty="0"/>
          </a:p>
        </p:txBody>
      </p:sp>
      <p:pic>
        <p:nvPicPr>
          <p:cNvPr id="6" name="Picture 5">
            <a:extLst>
              <a:ext uri="{FF2B5EF4-FFF2-40B4-BE49-F238E27FC236}">
                <a16:creationId xmlns:a16="http://schemas.microsoft.com/office/drawing/2014/main" id="{AC90C7AE-4F1F-459A-BF67-BD32C42BA905}"/>
              </a:ext>
            </a:extLst>
          </p:cNvPr>
          <p:cNvPicPr>
            <a:picLocks noChangeAspect="1"/>
          </p:cNvPicPr>
          <p:nvPr/>
        </p:nvPicPr>
        <p:blipFill rotWithShape="1">
          <a:blip r:embed="rId4">
            <a:extLst>
              <a:ext uri="{28A0092B-C50C-407E-A947-70E740481C1C}">
                <a14:useLocalDpi xmlns:a14="http://schemas.microsoft.com/office/drawing/2010/main" val="0"/>
              </a:ext>
            </a:extLst>
          </a:blip>
          <a:srcRect t="5655" b="9524"/>
          <a:stretch/>
        </p:blipFill>
        <p:spPr>
          <a:xfrm>
            <a:off x="-1" y="0"/>
            <a:ext cx="12188825" cy="6858000"/>
          </a:xfrm>
          <a:prstGeom prst="rect">
            <a:avLst/>
          </a:prstGeom>
        </p:spPr>
      </p:pic>
      <p:sp>
        <p:nvSpPr>
          <p:cNvPr id="3" name="TextBox 2">
            <a:extLst>
              <a:ext uri="{FF2B5EF4-FFF2-40B4-BE49-F238E27FC236}">
                <a16:creationId xmlns:a16="http://schemas.microsoft.com/office/drawing/2014/main" id="{61A25963-AC26-42BE-8982-16A4C2601F1B}"/>
              </a:ext>
            </a:extLst>
          </p:cNvPr>
          <p:cNvSpPr txBox="1"/>
          <p:nvPr/>
        </p:nvSpPr>
        <p:spPr>
          <a:xfrm>
            <a:off x="3481461" y="2028616"/>
            <a:ext cx="5225899" cy="2800767"/>
          </a:xfrm>
          <a:prstGeom prst="rect">
            <a:avLst/>
          </a:prstGeom>
          <a:solidFill>
            <a:schemeClr val="bg1">
              <a:lumMod val="95000"/>
              <a:alpha val="58000"/>
            </a:schemeClr>
          </a:solidFill>
        </p:spPr>
        <p:txBody>
          <a:bodyPr wrap="square" rtlCol="0" anchor="ctr">
            <a:spAutoFit/>
          </a:bodyPr>
          <a:lstStyle/>
          <a:p>
            <a:pPr algn="ctr"/>
            <a:r>
              <a:rPr lang="en-US" sz="8800" dirty="0">
                <a:latin typeface="Bahnschrift Condensed" panose="020B0502040204020203" pitchFamily="34" charset="0"/>
              </a:rPr>
              <a:t>T H A N K</a:t>
            </a:r>
          </a:p>
          <a:p>
            <a:pPr algn="ctr"/>
            <a:r>
              <a:rPr lang="en-US" sz="8800" dirty="0">
                <a:latin typeface="Bahnschrift Condensed" panose="020B0502040204020203" pitchFamily="34" charset="0"/>
              </a:rPr>
              <a:t>Y O U</a:t>
            </a:r>
          </a:p>
        </p:txBody>
      </p:sp>
      <p:pic>
        <p:nvPicPr>
          <p:cNvPr id="7" name="Audio 6">
            <a:hlinkClick r:id="" action="ppaction://media"/>
            <a:extLst>
              <a:ext uri="{FF2B5EF4-FFF2-40B4-BE49-F238E27FC236}">
                <a16:creationId xmlns:a16="http://schemas.microsoft.com/office/drawing/2014/main" id="{E0E51EE3-EDF5-A2D1-5FE3-18533FCA545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3600820136"/>
      </p:ext>
    </p:extLst>
  </p:cSld>
  <p:clrMapOvr>
    <a:masterClrMapping/>
  </p:clrMapOvr>
  <mc:AlternateContent xmlns:mc="http://schemas.openxmlformats.org/markup-compatibility/2006" xmlns:p14="http://schemas.microsoft.com/office/powerpoint/2010/main">
    <mc:Choice Requires="p14">
      <p:transition spd="med" p14:dur="700" advTm="6455">
        <p:fade/>
      </p:transition>
    </mc:Choice>
    <mc:Fallback xmlns="">
      <p:transition spd="med" advTm="64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6000" dirty="0">
                <a:solidFill>
                  <a:schemeClr val="accent2">
                    <a:lumMod val="75000"/>
                  </a:schemeClr>
                </a:solidFill>
                <a:latin typeface="Bahnschrift" panose="020B0502040204020203" pitchFamily="34" charset="0"/>
              </a:rPr>
              <a:t>Overview</a:t>
            </a:r>
          </a:p>
        </p:txBody>
      </p:sp>
      <p:sp>
        <p:nvSpPr>
          <p:cNvPr id="14" name="Content Placeholder 13"/>
          <p:cNvSpPr>
            <a:spLocks noGrp="1"/>
          </p:cNvSpPr>
          <p:nvPr>
            <p:ph idx="1"/>
          </p:nvPr>
        </p:nvSpPr>
        <p:spPr>
          <a:xfrm>
            <a:off x="1096994" y="1981200"/>
            <a:ext cx="10055781" cy="4114800"/>
          </a:xfrm>
        </p:spPr>
        <p:txBody>
          <a:bodyPr>
            <a:normAutofit/>
          </a:bodyPr>
          <a:lstStyle/>
          <a:p>
            <a:pPr>
              <a:buFont typeface="Wingdings" panose="05000000000000000000" pitchFamily="2" charset="2"/>
              <a:buChar char="v"/>
            </a:pPr>
            <a:r>
              <a:rPr lang="en-US" dirty="0">
                <a:solidFill>
                  <a:schemeClr val="tx1">
                    <a:lumMod val="85000"/>
                    <a:lumOff val="15000"/>
                  </a:schemeClr>
                </a:solidFill>
                <a:latin typeface="Bahnschrift" panose="020B0502040204020203" pitchFamily="34" charset="0"/>
              </a:rPr>
              <a:t>  </a:t>
            </a:r>
            <a:r>
              <a:rPr lang="en-US" dirty="0">
                <a:latin typeface="Bahnschrift" panose="020B0502040204020203" pitchFamily="34" charset="0"/>
              </a:rPr>
              <a:t>Overview of the Coalition</a:t>
            </a:r>
          </a:p>
          <a:p>
            <a:pPr>
              <a:buFont typeface="Wingdings" panose="05000000000000000000" pitchFamily="2" charset="2"/>
              <a:buChar char="v"/>
            </a:pPr>
            <a:r>
              <a:rPr lang="en-US" dirty="0">
                <a:latin typeface="Bahnschrift" panose="020B0502040204020203" pitchFamily="34" charset="0"/>
              </a:rPr>
              <a:t>  Surface Water Monitoring</a:t>
            </a:r>
          </a:p>
          <a:p>
            <a:pPr lvl="3">
              <a:buFont typeface="Wingdings" panose="05000000000000000000" pitchFamily="2" charset="2"/>
              <a:buChar char="v"/>
            </a:pPr>
            <a:r>
              <a:rPr lang="en-US" sz="1700" dirty="0">
                <a:latin typeface="Bahnschrift" panose="020B0502040204020203" pitchFamily="34" charset="0"/>
              </a:rPr>
              <a:t>Assessment year monitoring.</a:t>
            </a:r>
          </a:p>
          <a:p>
            <a:pPr lvl="3">
              <a:buFont typeface="Wingdings" panose="05000000000000000000" pitchFamily="2" charset="2"/>
              <a:buChar char="v"/>
            </a:pPr>
            <a:r>
              <a:rPr lang="en-US" sz="1700" dirty="0">
                <a:latin typeface="Bahnschrift" panose="020B0502040204020203" pitchFamily="34" charset="0"/>
              </a:rPr>
              <a:t>Pyrethroid pesticides.</a:t>
            </a:r>
          </a:p>
          <a:p>
            <a:pPr>
              <a:buFont typeface="Wingdings" panose="05000000000000000000" pitchFamily="2" charset="2"/>
              <a:buChar char="v"/>
            </a:pPr>
            <a:r>
              <a:rPr lang="en-US" dirty="0">
                <a:latin typeface="Bahnschrift" panose="020B0502040204020203" pitchFamily="34" charset="0"/>
              </a:rPr>
              <a:t>  Member Requirements</a:t>
            </a:r>
          </a:p>
          <a:p>
            <a:pPr lvl="3">
              <a:buFont typeface="Wingdings" panose="05000000000000000000" pitchFamily="2" charset="2"/>
              <a:buChar char="v"/>
            </a:pPr>
            <a:r>
              <a:rPr lang="en-US" sz="1700" dirty="0">
                <a:solidFill>
                  <a:schemeClr val="tx1">
                    <a:lumMod val="85000"/>
                    <a:lumOff val="15000"/>
                  </a:schemeClr>
                </a:solidFill>
                <a:latin typeface="Bahnschrift" panose="020B0502040204020203" pitchFamily="34" charset="0"/>
              </a:rPr>
              <a:t>Member reporting – INMP Worksheet and Summary Report, SECP, MPIR.</a:t>
            </a:r>
          </a:p>
          <a:p>
            <a:pPr lvl="3">
              <a:buFont typeface="Wingdings" panose="05000000000000000000" pitchFamily="2" charset="2"/>
              <a:buChar char="v"/>
            </a:pPr>
            <a:r>
              <a:rPr lang="en-US" sz="1700" dirty="0">
                <a:solidFill>
                  <a:schemeClr val="tx1">
                    <a:lumMod val="85000"/>
                    <a:lumOff val="15000"/>
                  </a:schemeClr>
                </a:solidFill>
                <a:latin typeface="Bahnschrift" panose="020B0502040204020203" pitchFamily="34" charset="0"/>
              </a:rPr>
              <a:t>Member outreach requirement and fees.</a:t>
            </a:r>
          </a:p>
          <a:p>
            <a:pPr lvl="3">
              <a:buFont typeface="Wingdings" panose="05000000000000000000" pitchFamily="2" charset="2"/>
              <a:buChar char="v"/>
            </a:pPr>
            <a:r>
              <a:rPr lang="en-US" sz="1700" dirty="0">
                <a:solidFill>
                  <a:schemeClr val="tx1">
                    <a:lumMod val="85000"/>
                    <a:lumOff val="15000"/>
                  </a:schemeClr>
                </a:solidFill>
                <a:latin typeface="Bahnschrift" panose="020B0502040204020203" pitchFamily="34" charset="0"/>
              </a:rPr>
              <a:t>Member trainings – INMP and SECP self-certification.</a:t>
            </a:r>
          </a:p>
          <a:p>
            <a:pPr lvl="3">
              <a:buFont typeface="Wingdings" panose="05000000000000000000" pitchFamily="2" charset="2"/>
              <a:buChar char="v"/>
            </a:pPr>
            <a:r>
              <a:rPr lang="en-US" sz="1700" dirty="0">
                <a:solidFill>
                  <a:schemeClr val="tx1">
                    <a:lumMod val="85000"/>
                    <a:lumOff val="15000"/>
                  </a:schemeClr>
                </a:solidFill>
                <a:latin typeface="Bahnschrift" panose="020B0502040204020203" pitchFamily="34" charset="0"/>
              </a:rPr>
              <a:t>Drinking water well sampling program.</a:t>
            </a:r>
          </a:p>
          <a:p>
            <a:pPr>
              <a:buFont typeface="Wingdings" panose="05000000000000000000" pitchFamily="2" charset="2"/>
              <a:buChar char="v"/>
            </a:pPr>
            <a:r>
              <a:rPr lang="en-US" dirty="0">
                <a:solidFill>
                  <a:schemeClr val="tx1">
                    <a:lumMod val="85000"/>
                    <a:lumOff val="15000"/>
                  </a:schemeClr>
                </a:solidFill>
                <a:latin typeface="Bahnschrift" panose="020B0502040204020203" pitchFamily="34" charset="0"/>
              </a:rPr>
              <a:t>  </a:t>
            </a:r>
            <a:r>
              <a:rPr lang="en-US" dirty="0">
                <a:latin typeface="Bahnschrift" panose="020B0502040204020203" pitchFamily="34" charset="0"/>
              </a:rPr>
              <a:t>Who Do I Contact for More Information? </a:t>
            </a:r>
          </a:p>
        </p:txBody>
      </p:sp>
      <p:pic>
        <p:nvPicPr>
          <p:cNvPr id="6" name="Audio 5">
            <a:hlinkClick r:id="" action="ppaction://media"/>
            <a:extLst>
              <a:ext uri="{FF2B5EF4-FFF2-40B4-BE49-F238E27FC236}">
                <a16:creationId xmlns:a16="http://schemas.microsoft.com/office/drawing/2014/main" id="{4234F276-08F7-0647-7B10-756CEEE3CA5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2666352121"/>
      </p:ext>
    </p:extLst>
  </p:cSld>
  <p:clrMapOvr>
    <a:masterClrMapping/>
  </p:clrMapOvr>
  <mc:AlternateContent xmlns:mc="http://schemas.openxmlformats.org/markup-compatibility/2006" xmlns:p14="http://schemas.microsoft.com/office/powerpoint/2010/main">
    <mc:Choice Requires="p14">
      <p:transition spd="med" p14:dur="700" advTm="42582">
        <p:fade/>
      </p:transition>
    </mc:Choice>
    <mc:Fallback xmlns="">
      <p:transition spd="med" advTm="425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95" y="286604"/>
            <a:ext cx="6750018" cy="1450757"/>
          </a:xfrm>
        </p:spPr>
        <p:txBody>
          <a:bodyPr>
            <a:normAutofit/>
          </a:bodyPr>
          <a:lstStyle/>
          <a:p>
            <a:r>
              <a:rPr lang="en-US" sz="4000" dirty="0">
                <a:latin typeface="Bahnschrift" panose="020B0502040204020203" pitchFamily="34" charset="0"/>
              </a:rPr>
              <a:t>The Irrigated Lands Regulatory Program</a:t>
            </a:r>
          </a:p>
        </p:txBody>
      </p:sp>
      <p:sp>
        <p:nvSpPr>
          <p:cNvPr id="3" name="Content Placeholder 13">
            <a:extLst>
              <a:ext uri="{FF2B5EF4-FFF2-40B4-BE49-F238E27FC236}">
                <a16:creationId xmlns:a16="http://schemas.microsoft.com/office/drawing/2014/main" id="{FB354F5D-1865-4B57-A757-1251B4E86543}"/>
              </a:ext>
            </a:extLst>
          </p:cNvPr>
          <p:cNvSpPr>
            <a:spLocks noGrp="1"/>
          </p:cNvSpPr>
          <p:nvPr>
            <p:ph idx="1"/>
          </p:nvPr>
        </p:nvSpPr>
        <p:spPr>
          <a:xfrm>
            <a:off x="1096995" y="1981200"/>
            <a:ext cx="6140418" cy="4267200"/>
          </a:xfrm>
        </p:spPr>
        <p:txBody>
          <a:bodyPr>
            <a:normAutofit/>
          </a:bodyPr>
          <a:lstStyle/>
          <a:p>
            <a:pPr>
              <a:buFont typeface="Wingdings" panose="05000000000000000000" pitchFamily="2" charset="2"/>
              <a:buChar char="v"/>
            </a:pPr>
            <a:r>
              <a:rPr lang="en-US" sz="1800" dirty="0">
                <a:latin typeface="Bahnschrift" panose="020B0502040204020203" pitchFamily="34" charset="0"/>
              </a:rPr>
              <a:t>  </a:t>
            </a:r>
            <a:r>
              <a:rPr lang="en-US" sz="1600" dirty="0">
                <a:latin typeface="Bahnschrift" panose="020B0502040204020203" pitchFamily="34" charset="0"/>
              </a:rPr>
              <a:t>Began in 2003 and operates using </a:t>
            </a:r>
            <a:r>
              <a:rPr lang="en-US" sz="1600" b="1" u="sng" dirty="0">
                <a:solidFill>
                  <a:schemeClr val="tx1"/>
                </a:solidFill>
                <a:latin typeface="Bahnschrift" panose="020B0502040204020203" pitchFamily="34" charset="0"/>
              </a:rPr>
              <a:t>Waste Discharge Requirements (WDRs)</a:t>
            </a:r>
            <a:r>
              <a:rPr lang="en-US" sz="1600" b="1" dirty="0">
                <a:solidFill>
                  <a:schemeClr val="tx1"/>
                </a:solidFill>
                <a:latin typeface="Bahnschrift" panose="020B0502040204020203" pitchFamily="34" charset="0"/>
              </a:rPr>
              <a:t> </a:t>
            </a:r>
            <a:r>
              <a:rPr lang="en-US" sz="1600" dirty="0">
                <a:latin typeface="Bahnschrift" panose="020B0502040204020203" pitchFamily="34" charset="0"/>
              </a:rPr>
              <a:t>to address potential discharge from agricultural lands. </a:t>
            </a:r>
          </a:p>
          <a:p>
            <a:pPr marL="201108" lvl="1" indent="0">
              <a:buNone/>
            </a:pPr>
            <a:r>
              <a:rPr lang="en-US" sz="1100" dirty="0">
                <a:solidFill>
                  <a:schemeClr val="bg1">
                    <a:lumMod val="65000"/>
                  </a:schemeClr>
                </a:solidFill>
              </a:rPr>
              <a:t>(Regulated under separate WDRs: Stormwater, food processors, and wastewater treatment plants)</a:t>
            </a:r>
          </a:p>
          <a:p>
            <a:pPr>
              <a:buFont typeface="Wingdings" panose="05000000000000000000" pitchFamily="2" charset="2"/>
              <a:buChar char="v"/>
            </a:pPr>
            <a:r>
              <a:rPr lang="en-US" sz="1800" dirty="0">
                <a:latin typeface="Bahnschrift" panose="020B0502040204020203" pitchFamily="34" charset="0"/>
              </a:rPr>
              <a:t>  </a:t>
            </a:r>
            <a:r>
              <a:rPr lang="en-US" sz="1600" dirty="0">
                <a:latin typeface="Bahnschrift" panose="020B0502040204020203" pitchFamily="34" charset="0"/>
              </a:rPr>
              <a:t>Mandated by the State Water Resources Control Board. </a:t>
            </a:r>
          </a:p>
          <a:p>
            <a:pPr>
              <a:buFont typeface="Wingdings" panose="05000000000000000000" pitchFamily="2" charset="2"/>
              <a:buChar char="v"/>
            </a:pPr>
            <a:r>
              <a:rPr lang="en-US" sz="1600" dirty="0">
                <a:latin typeface="Bahnschrift" panose="020B0502040204020203" pitchFamily="34" charset="0"/>
              </a:rPr>
              <a:t>  Region 5 is managed by the Central Valley Regional Water Quality Control Board.</a:t>
            </a:r>
          </a:p>
          <a:p>
            <a:pPr>
              <a:buFont typeface="Wingdings" panose="05000000000000000000" pitchFamily="2" charset="2"/>
              <a:buChar char="v"/>
            </a:pPr>
            <a:endParaRPr lang="en-US" sz="1600" dirty="0">
              <a:latin typeface="Bahnschrift" panose="020B0502040204020203" pitchFamily="34" charset="0"/>
            </a:endParaRPr>
          </a:p>
        </p:txBody>
      </p:sp>
      <p:pic>
        <p:nvPicPr>
          <p:cNvPr id="5" name="Picture 5">
            <a:extLst>
              <a:ext uri="{FF2B5EF4-FFF2-40B4-BE49-F238E27FC236}">
                <a16:creationId xmlns:a16="http://schemas.microsoft.com/office/drawing/2014/main" id="{A9EBC042-BF00-90A3-E6FD-12139085CB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7273" y="298574"/>
            <a:ext cx="3957339" cy="57974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39FE9D8E-96FC-1D01-9A71-289F86555445}"/>
              </a:ext>
            </a:extLst>
          </p:cNvPr>
          <p:cNvSpPr txBox="1">
            <a:spLocks/>
          </p:cNvSpPr>
          <p:nvPr/>
        </p:nvSpPr>
        <p:spPr>
          <a:xfrm>
            <a:off x="8414735" y="5861059"/>
            <a:ext cx="2057400" cy="493822"/>
          </a:xfrm>
          <a:prstGeom prst="rect">
            <a:avLst/>
          </a:prstGeom>
        </p:spPr>
        <p:txBody>
          <a:bodyPr vert="horz" lIns="91440" tIns="45720" rIns="91440" bIns="45720" rtlCol="0" anchor="b">
            <a:normAutofit/>
          </a:bodyPr>
          <a:lst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a:lstStyle>
          <a:p>
            <a:pPr algn="ctr"/>
            <a:r>
              <a:rPr lang="en-US" sz="1400" dirty="0">
                <a:latin typeface="Bahnschrift" panose="020B0502040204020203" pitchFamily="34" charset="0"/>
              </a:rPr>
              <a:t>Region 5</a:t>
            </a:r>
          </a:p>
        </p:txBody>
      </p:sp>
      <p:sp>
        <p:nvSpPr>
          <p:cNvPr id="4" name="Content Placeholder 2">
            <a:extLst>
              <a:ext uri="{FF2B5EF4-FFF2-40B4-BE49-F238E27FC236}">
                <a16:creationId xmlns:a16="http://schemas.microsoft.com/office/drawing/2014/main" id="{08793BD5-3A14-A87E-13DB-930B237F60A3}"/>
              </a:ext>
            </a:extLst>
          </p:cNvPr>
          <p:cNvSpPr txBox="1">
            <a:spLocks/>
          </p:cNvSpPr>
          <p:nvPr/>
        </p:nvSpPr>
        <p:spPr>
          <a:xfrm>
            <a:off x="1097830" y="4267200"/>
            <a:ext cx="6139583" cy="1828800"/>
          </a:xfrm>
          <a:prstGeom prst="rect">
            <a:avLst/>
          </a:prstGeom>
          <a:ln w="19050">
            <a:solidFill>
              <a:schemeClr val="accent2"/>
            </a:solidFill>
          </a:ln>
        </p:spPr>
        <p:txBody>
          <a:bodyPr vert="horz" lIns="0" tIns="45720" rIns="0" bIns="45720" rtlCol="0" anchor="ctr">
            <a:normAutofit fontScale="70000" lnSpcReduction="20000"/>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92520" lvl="1" indent="0">
              <a:buNone/>
            </a:pPr>
            <a:r>
              <a:rPr lang="en-US" sz="2600" dirty="0">
                <a:solidFill>
                  <a:schemeClr val="accent2"/>
                </a:solidFill>
                <a:latin typeface="Bahnschrift" panose="020B0502040204020203" pitchFamily="34" charset="0"/>
              </a:rPr>
              <a:t>If land is </a:t>
            </a:r>
            <a:r>
              <a:rPr lang="en-US" sz="2600" b="1" u="sng" dirty="0">
                <a:solidFill>
                  <a:schemeClr val="accent2"/>
                </a:solidFill>
                <a:latin typeface="Bahnschrift" panose="020B0502040204020203" pitchFamily="34" charset="0"/>
              </a:rPr>
              <a:t>commercial and irrigated</a:t>
            </a:r>
            <a:r>
              <a:rPr lang="en-US" sz="2600" dirty="0">
                <a:solidFill>
                  <a:schemeClr val="accent2"/>
                </a:solidFill>
                <a:latin typeface="Bahnschrift" panose="020B0502040204020203" pitchFamily="34" charset="0"/>
              </a:rPr>
              <a:t>, it requires coverage under the ILRP.</a:t>
            </a:r>
          </a:p>
          <a:p>
            <a:pPr marL="292520" lvl="1" indent="0">
              <a:buNone/>
            </a:pPr>
            <a:endParaRPr lang="en-US" sz="1300" dirty="0">
              <a:latin typeface="Bahnschrift" panose="020B0502040204020203" pitchFamily="34" charset="0"/>
            </a:endParaRPr>
          </a:p>
          <a:p>
            <a:pPr marL="292520" lvl="1" indent="0">
              <a:buNone/>
            </a:pPr>
            <a:r>
              <a:rPr lang="en-US" sz="2000" dirty="0">
                <a:latin typeface="Bahnschrift" panose="020B0502040204020203" pitchFamily="34" charset="0"/>
              </a:rPr>
              <a:t>There are two options: </a:t>
            </a:r>
          </a:p>
          <a:p>
            <a:pPr marL="749720" lvl="1" indent="-457200">
              <a:buClrTx/>
              <a:buAutoNum type="arabicPeriod"/>
            </a:pPr>
            <a:r>
              <a:rPr lang="en-US" sz="2000" dirty="0">
                <a:latin typeface="Bahnschrift" panose="020B0502040204020203" pitchFamily="34" charset="0"/>
              </a:rPr>
              <a:t>Join a Coalition</a:t>
            </a:r>
          </a:p>
          <a:p>
            <a:pPr marL="749720" lvl="1" indent="-457200">
              <a:buClrTx/>
              <a:buAutoNum type="arabicPeriod"/>
            </a:pPr>
            <a:r>
              <a:rPr lang="en-US" sz="2000" dirty="0">
                <a:latin typeface="Bahnschrift" panose="020B0502040204020203" pitchFamily="34" charset="0"/>
              </a:rPr>
              <a:t>Obtain coverage as an individual grower:</a:t>
            </a:r>
          </a:p>
          <a:p>
            <a:pPr marL="932545" lvl="2" indent="-457200">
              <a:buClr>
                <a:schemeClr val="tx1"/>
              </a:buClr>
              <a:buFont typeface="Arial" panose="020B0604020202020204" pitchFamily="34" charset="0"/>
              <a:buChar char="•"/>
            </a:pPr>
            <a:r>
              <a:rPr lang="en-US" sz="1800" dirty="0">
                <a:latin typeface="Bahnschrift" panose="020B0502040204020203" pitchFamily="34" charset="0"/>
              </a:rPr>
              <a:t>Consists of bearing the full cost and responsibility for compliance, monitoring, and reporting to the Regional Water Board.</a:t>
            </a:r>
          </a:p>
        </p:txBody>
      </p:sp>
      <p:pic>
        <p:nvPicPr>
          <p:cNvPr id="13" name="Audio 12">
            <a:hlinkClick r:id="" action="ppaction://media"/>
            <a:extLst>
              <a:ext uri="{FF2B5EF4-FFF2-40B4-BE49-F238E27FC236}">
                <a16:creationId xmlns:a16="http://schemas.microsoft.com/office/drawing/2014/main" id="{A525A963-F75B-BEC8-CF77-6E19608632B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1700091826"/>
      </p:ext>
    </p:extLst>
  </p:cSld>
  <p:clrMapOvr>
    <a:masterClrMapping/>
  </p:clrMapOvr>
  <mc:AlternateContent xmlns:mc="http://schemas.openxmlformats.org/markup-compatibility/2006" xmlns:p14="http://schemas.microsoft.com/office/powerpoint/2010/main">
    <mc:Choice Requires="p14">
      <p:transition spd="med" p14:dur="700" advTm="93843">
        <p:fade/>
      </p:transition>
    </mc:Choice>
    <mc:Fallback xmlns="">
      <p:transition spd="med" advTm="938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95" y="286604"/>
            <a:ext cx="6902418" cy="1450757"/>
          </a:xfrm>
        </p:spPr>
        <p:txBody>
          <a:bodyPr>
            <a:normAutofit/>
          </a:bodyPr>
          <a:lstStyle/>
          <a:p>
            <a:r>
              <a:rPr lang="en-US" sz="4000" dirty="0">
                <a:latin typeface="Bahnschrift" panose="020B0502040204020203" pitchFamily="34" charset="0"/>
              </a:rPr>
              <a:t>Sacramento Valley Water Quality Coalition</a:t>
            </a:r>
          </a:p>
        </p:txBody>
      </p:sp>
      <p:sp>
        <p:nvSpPr>
          <p:cNvPr id="9" name="Content Placeholder 2">
            <a:extLst>
              <a:ext uri="{FF2B5EF4-FFF2-40B4-BE49-F238E27FC236}">
                <a16:creationId xmlns:a16="http://schemas.microsoft.com/office/drawing/2014/main" id="{76285AD6-ECB6-4C65-B33C-6B66DEDADB50}"/>
              </a:ext>
            </a:extLst>
          </p:cNvPr>
          <p:cNvSpPr txBox="1">
            <a:spLocks/>
          </p:cNvSpPr>
          <p:nvPr/>
        </p:nvSpPr>
        <p:spPr>
          <a:xfrm>
            <a:off x="1217613" y="1994404"/>
            <a:ext cx="6400799" cy="4158832"/>
          </a:xfrm>
          <a:prstGeom prst="rect">
            <a:avLst/>
          </a:prstGeom>
        </p:spPr>
        <p:txBody>
          <a:bodyPr vert="horz" lIns="0" tIns="45720" rIns="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v"/>
            </a:pPr>
            <a:r>
              <a:rPr lang="en-US" sz="2200" dirty="0">
                <a:solidFill>
                  <a:schemeClr val="tx1">
                    <a:lumMod val="85000"/>
                    <a:lumOff val="15000"/>
                  </a:schemeClr>
                </a:solidFill>
                <a:latin typeface="Bahnschrift" panose="020B0502040204020203" pitchFamily="34" charset="0"/>
              </a:rPr>
              <a:t>Over 1.17 million irrigated acres.</a:t>
            </a:r>
          </a:p>
          <a:p>
            <a:pPr>
              <a:buFont typeface="Wingdings" panose="05000000000000000000" pitchFamily="2" charset="2"/>
              <a:buChar char="v"/>
            </a:pPr>
            <a:r>
              <a:rPr lang="en-US" sz="2200" dirty="0">
                <a:solidFill>
                  <a:schemeClr val="tx1">
                    <a:lumMod val="85000"/>
                    <a:lumOff val="15000"/>
                  </a:schemeClr>
                </a:solidFill>
                <a:latin typeface="Bahnschrift" panose="020B0502040204020203" pitchFamily="34" charset="0"/>
              </a:rPr>
              <a:t>Over 7,300 Members.</a:t>
            </a:r>
          </a:p>
          <a:p>
            <a:pPr>
              <a:buFont typeface="Wingdings" panose="05000000000000000000" pitchFamily="2" charset="2"/>
              <a:buChar char="v"/>
            </a:pPr>
            <a:r>
              <a:rPr lang="en-US" sz="2200" dirty="0">
                <a:solidFill>
                  <a:schemeClr val="tx1">
                    <a:lumMod val="85000"/>
                    <a:lumOff val="15000"/>
                  </a:schemeClr>
                </a:solidFill>
                <a:latin typeface="Bahnschrift" panose="020B0502040204020203" pitchFamily="34" charset="0"/>
              </a:rPr>
              <a:t>Managed by the Northern California Water Association (NCWA).</a:t>
            </a:r>
          </a:p>
          <a:p>
            <a:pPr>
              <a:buFont typeface="Wingdings" panose="05000000000000000000" pitchFamily="2" charset="2"/>
              <a:buChar char="v"/>
            </a:pPr>
            <a:r>
              <a:rPr lang="en-US" sz="2200" dirty="0">
                <a:solidFill>
                  <a:schemeClr val="tx1">
                    <a:lumMod val="85000"/>
                    <a:lumOff val="15000"/>
                  </a:schemeClr>
                </a:solidFill>
                <a:latin typeface="Bahnschrift" panose="020B0502040204020203" pitchFamily="34" charset="0"/>
              </a:rPr>
              <a:t>Administered by 11 Subwatershed Groups.</a:t>
            </a:r>
          </a:p>
          <a:p>
            <a:pPr>
              <a:buFont typeface="Wingdings" panose="05000000000000000000" pitchFamily="2" charset="2"/>
              <a:buChar char="v"/>
            </a:pPr>
            <a:r>
              <a:rPr lang="en-US" sz="2200" dirty="0">
                <a:solidFill>
                  <a:schemeClr val="tx1">
                    <a:lumMod val="85000"/>
                    <a:lumOff val="15000"/>
                  </a:schemeClr>
                </a:solidFill>
                <a:latin typeface="Bahnschrift" panose="020B0502040204020203" pitchFamily="34" charset="0"/>
              </a:rPr>
              <a:t>Assists with compliance, coordinates surface water and groundwater monitoring, compiles required reports.</a:t>
            </a:r>
          </a:p>
        </p:txBody>
      </p:sp>
      <p:sp>
        <p:nvSpPr>
          <p:cNvPr id="6" name="Rectangle 5">
            <a:extLst>
              <a:ext uri="{FF2B5EF4-FFF2-40B4-BE49-F238E27FC236}">
                <a16:creationId xmlns:a16="http://schemas.microsoft.com/office/drawing/2014/main" id="{8511EC78-5AAE-45F9-ABEE-B9982F988D69}"/>
              </a:ext>
            </a:extLst>
          </p:cNvPr>
          <p:cNvSpPr/>
          <p:nvPr/>
        </p:nvSpPr>
        <p:spPr>
          <a:xfrm>
            <a:off x="7106856" y="92597"/>
            <a:ext cx="2797556" cy="612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22AF634-5C38-70AF-4678-6B4E5ABF7B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3612" y="105944"/>
            <a:ext cx="4061333" cy="6132215"/>
          </a:xfrm>
          <a:prstGeom prst="rect">
            <a:avLst/>
          </a:prstGeom>
        </p:spPr>
      </p:pic>
      <p:pic>
        <p:nvPicPr>
          <p:cNvPr id="5" name="Audio 4">
            <a:hlinkClick r:id="" action="ppaction://media"/>
            <a:extLst>
              <a:ext uri="{FF2B5EF4-FFF2-40B4-BE49-F238E27FC236}">
                <a16:creationId xmlns:a16="http://schemas.microsoft.com/office/drawing/2014/main" id="{6AF745E5-9D00-D0B3-7AA9-6BF0C9076BD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1892637102"/>
      </p:ext>
    </p:extLst>
  </p:cSld>
  <p:clrMapOvr>
    <a:masterClrMapping/>
  </p:clrMapOvr>
  <mc:AlternateContent xmlns:mc="http://schemas.openxmlformats.org/markup-compatibility/2006">
    <mc:Choice xmlns:p14="http://schemas.microsoft.com/office/powerpoint/2010/main" Requires="p14">
      <p:transition spd="med" p14:dur="700" advTm="98533">
        <p:fade/>
      </p:transition>
    </mc:Choice>
    <mc:Fallback>
      <p:transition spd="med" advTm="985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F69C77-0271-4D45-9D58-1D1FB41CABEC}"/>
              </a:ext>
            </a:extLst>
          </p:cNvPr>
          <p:cNvSpPr/>
          <p:nvPr/>
        </p:nvSpPr>
        <p:spPr>
          <a:xfrm>
            <a:off x="1141412" y="1447800"/>
            <a:ext cx="10134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8BB505E4-ADF1-E22D-C890-F07F8CFA26C0}"/>
              </a:ext>
            </a:extLst>
          </p:cNvPr>
          <p:cNvGraphicFramePr/>
          <p:nvPr/>
        </p:nvGraphicFramePr>
        <p:xfrm>
          <a:off x="608013" y="685800"/>
          <a:ext cx="11049000" cy="4953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7F5A507A-F116-9E12-5526-9E562D2191F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1832834058"/>
      </p:ext>
    </p:extLst>
  </p:cSld>
  <p:clrMapOvr>
    <a:masterClrMapping/>
  </p:clrMapOvr>
  <mc:AlternateContent xmlns:mc="http://schemas.openxmlformats.org/markup-compatibility/2006">
    <mc:Choice xmlns:p14="http://schemas.microsoft.com/office/powerpoint/2010/main" Requires="p14">
      <p:transition spd="med" p14:dur="700" advTm="46151">
        <p:fade/>
      </p:transition>
    </mc:Choice>
    <mc:Fallback>
      <p:transition spd="med" advTm="461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600" y="288244"/>
            <a:ext cx="9716754" cy="1450001"/>
          </a:xfrm>
        </p:spPr>
        <p:txBody>
          <a:bodyPr>
            <a:normAutofit/>
          </a:bodyPr>
          <a:lstStyle/>
          <a:p>
            <a:r>
              <a:rPr lang="en-US" sz="3998" dirty="0">
                <a:latin typeface="Bahnschrift" panose="020B0502040204020203" pitchFamily="34" charset="0"/>
              </a:rPr>
              <a:t>Surface Water Monitoring</a:t>
            </a:r>
          </a:p>
        </p:txBody>
      </p:sp>
      <p:sp>
        <p:nvSpPr>
          <p:cNvPr id="9" name="Content Placeholder 2">
            <a:extLst>
              <a:ext uri="{FF2B5EF4-FFF2-40B4-BE49-F238E27FC236}">
                <a16:creationId xmlns:a16="http://schemas.microsoft.com/office/drawing/2014/main" id="{76285AD6-ECB6-4C65-B33C-6B66DEDADB50}"/>
              </a:ext>
            </a:extLst>
          </p:cNvPr>
          <p:cNvSpPr txBox="1">
            <a:spLocks/>
          </p:cNvSpPr>
          <p:nvPr/>
        </p:nvSpPr>
        <p:spPr>
          <a:xfrm>
            <a:off x="1220154" y="1884521"/>
            <a:ext cx="6169322" cy="4210091"/>
          </a:xfrm>
          <a:prstGeom prst="rect">
            <a:avLst/>
          </a:prstGeom>
          <a:solidFill>
            <a:schemeClr val="bg1"/>
          </a:solidFill>
        </p:spPr>
        <p:txBody>
          <a:bodyPr vert="horz" lIns="0" tIns="45696" rIns="0" bIns="45696" rtlCol="0">
            <a:normAutofit fontScale="85000" lnSpcReduction="20000"/>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913578">
              <a:buClr>
                <a:srgbClr val="58B6C0"/>
              </a:buClr>
              <a:buNone/>
            </a:pPr>
            <a:r>
              <a:rPr lang="en-US" sz="2198" dirty="0">
                <a:solidFill>
                  <a:srgbClr val="58B6C0">
                    <a:lumMod val="75000"/>
                  </a:srgbClr>
                </a:solidFill>
                <a:latin typeface="Bahnschrift" panose="020B0502040204020203" pitchFamily="34" charset="0"/>
              </a:rPr>
              <a:t>3-year cycle of </a:t>
            </a:r>
            <a:r>
              <a:rPr lang="en-US" sz="2198" i="1" dirty="0">
                <a:solidFill>
                  <a:srgbClr val="58B6C0">
                    <a:lumMod val="75000"/>
                  </a:srgbClr>
                </a:solidFill>
                <a:latin typeface="Bahnschrift" panose="020B0502040204020203" pitchFamily="34" charset="0"/>
              </a:rPr>
              <a:t>Assessment-Core-Core</a:t>
            </a:r>
            <a:endParaRPr lang="en-US" sz="2198" dirty="0">
              <a:solidFill>
                <a:srgbClr val="58B6C0">
                  <a:lumMod val="75000"/>
                </a:srgbClr>
              </a:solidFill>
              <a:latin typeface="Bahnschrift" panose="020B0502040204020203" pitchFamily="34" charset="0"/>
            </a:endParaRPr>
          </a:p>
          <a:p>
            <a:pPr marL="383703" lvl="1" indent="-182715" defTabSz="913578">
              <a:buClr>
                <a:srgbClr val="3494BA"/>
              </a:buClr>
              <a:buFont typeface="Arial" panose="020B0604020202020204" pitchFamily="34" charset="0"/>
              <a:buChar char="•"/>
            </a:pPr>
            <a:r>
              <a:rPr lang="en-US" sz="1600" dirty="0">
                <a:solidFill>
                  <a:prstClr val="black">
                    <a:lumMod val="85000"/>
                    <a:lumOff val="15000"/>
                  </a:prstClr>
                </a:solidFill>
                <a:latin typeface="Bahnschrift" panose="020B0502040204020203" pitchFamily="34" charset="0"/>
              </a:rPr>
              <a:t>During Assessment Year Monitoring, a broader suite of analytes are sampled for </a:t>
            </a:r>
            <a:r>
              <a:rPr lang="en-US" dirty="0"/>
              <a:t>and analyzed.</a:t>
            </a:r>
          </a:p>
          <a:p>
            <a:pPr marL="383703" lvl="1" indent="-182715" defTabSz="913578">
              <a:buClr>
                <a:srgbClr val="3494BA"/>
              </a:buClr>
              <a:buFont typeface="Arial" panose="020B0604020202020204" pitchFamily="34" charset="0"/>
              <a:buChar char="•"/>
            </a:pPr>
            <a:r>
              <a:rPr lang="en-US" sz="1600" dirty="0">
                <a:solidFill>
                  <a:prstClr val="black">
                    <a:lumMod val="85000"/>
                    <a:lumOff val="15000"/>
                  </a:prstClr>
                </a:solidFill>
                <a:latin typeface="Bahnschrift" panose="020B0502040204020203" pitchFamily="34" charset="0"/>
              </a:rPr>
              <a:t>During Core Year Monitoring, only sampling needed for Management Plan implementation and single exceedance follow-up.</a:t>
            </a:r>
          </a:p>
          <a:p>
            <a:pPr marL="383703" lvl="1" indent="-182715" defTabSz="913578">
              <a:buClr>
                <a:srgbClr val="3494BA"/>
              </a:buClr>
              <a:buFont typeface="Arial" panose="020B0604020202020204" pitchFamily="34" charset="0"/>
              <a:buChar char="•"/>
            </a:pPr>
            <a:endParaRPr lang="en-US" sz="2100" dirty="0">
              <a:solidFill>
                <a:prstClr val="black">
                  <a:lumMod val="85000"/>
                  <a:lumOff val="15000"/>
                </a:prstClr>
              </a:solidFill>
              <a:latin typeface="Bahnschrift" panose="020B0502040204020203" pitchFamily="34" charset="0"/>
            </a:endParaRPr>
          </a:p>
          <a:p>
            <a:pPr marL="0" indent="0" defTabSz="913578">
              <a:spcBef>
                <a:spcPts val="0"/>
              </a:spcBef>
              <a:buClrTx/>
              <a:buNone/>
            </a:pPr>
            <a:r>
              <a:rPr lang="en-US" sz="2200" dirty="0">
                <a:solidFill>
                  <a:prstClr val="black">
                    <a:lumMod val="85000"/>
                    <a:lumOff val="15000"/>
                  </a:prstClr>
                </a:solidFill>
                <a:latin typeface="Bahnschrift" panose="020B0502040204020203" pitchFamily="34" charset="0"/>
              </a:rPr>
              <a:t>2025 is an Assessment Year.</a:t>
            </a:r>
          </a:p>
          <a:p>
            <a:pPr marL="200988" lvl="1" indent="0" defTabSz="913578">
              <a:buClr>
                <a:srgbClr val="3494BA"/>
              </a:buClr>
              <a:buNone/>
            </a:pPr>
            <a:endParaRPr lang="en-US" sz="2200" dirty="0">
              <a:solidFill>
                <a:prstClr val="black">
                  <a:lumMod val="85000"/>
                  <a:lumOff val="15000"/>
                </a:prstClr>
              </a:solidFill>
              <a:latin typeface="Bahnschrift" panose="020B0502040204020203" pitchFamily="34" charset="0"/>
            </a:endParaRPr>
          </a:p>
          <a:p>
            <a:pPr marL="0" indent="0" defTabSz="913578">
              <a:spcBef>
                <a:spcPts val="0"/>
              </a:spcBef>
              <a:buClr>
                <a:srgbClr val="3494BA"/>
              </a:buClr>
              <a:buNone/>
            </a:pPr>
            <a:r>
              <a:rPr lang="en-US" sz="2200" dirty="0">
                <a:solidFill>
                  <a:prstClr val="black">
                    <a:lumMod val="85000"/>
                    <a:lumOff val="15000"/>
                  </a:prstClr>
                </a:solidFill>
                <a:latin typeface="Bahnschrift" panose="020B0502040204020203" pitchFamily="34" charset="0"/>
              </a:rPr>
              <a:t>2025 will include 12 monthly sampling events</a:t>
            </a:r>
            <a:br>
              <a:rPr lang="en-US" sz="2200" dirty="0">
                <a:solidFill>
                  <a:prstClr val="black">
                    <a:lumMod val="85000"/>
                    <a:lumOff val="15000"/>
                  </a:prstClr>
                </a:solidFill>
                <a:latin typeface="Bahnschrift" panose="020B0502040204020203" pitchFamily="34" charset="0"/>
              </a:rPr>
            </a:br>
            <a:r>
              <a:rPr lang="en-US" sz="2200" dirty="0">
                <a:solidFill>
                  <a:prstClr val="black">
                    <a:lumMod val="85000"/>
                    <a:lumOff val="15000"/>
                  </a:prstClr>
                </a:solidFill>
                <a:latin typeface="Bahnschrift" panose="020B0502040204020203" pitchFamily="34" charset="0"/>
              </a:rPr>
              <a:t>with sites monitored 10 to 11 times during the year.</a:t>
            </a:r>
          </a:p>
          <a:p>
            <a:pPr marL="0" indent="0" defTabSz="913578">
              <a:spcBef>
                <a:spcPts val="0"/>
              </a:spcBef>
              <a:buClr>
                <a:srgbClr val="3494BA"/>
              </a:buClr>
              <a:buNone/>
            </a:pPr>
            <a:endParaRPr lang="en-US" sz="2198" dirty="0">
              <a:solidFill>
                <a:prstClr val="black">
                  <a:lumMod val="85000"/>
                  <a:lumOff val="15000"/>
                </a:prstClr>
              </a:solidFill>
              <a:highlight>
                <a:srgbClr val="FFFF00"/>
              </a:highlight>
              <a:latin typeface="Bahnschrift" panose="020B0502040204020203" pitchFamily="34" charset="0"/>
            </a:endParaRPr>
          </a:p>
          <a:p>
            <a:pPr marL="0" indent="0" defTabSz="913578">
              <a:spcBef>
                <a:spcPts val="0"/>
              </a:spcBef>
              <a:buClr>
                <a:srgbClr val="3494BA"/>
              </a:buClr>
              <a:buNone/>
            </a:pPr>
            <a:endParaRPr lang="en-US" sz="2198" dirty="0">
              <a:solidFill>
                <a:prstClr val="black">
                  <a:lumMod val="85000"/>
                  <a:lumOff val="15000"/>
                </a:prstClr>
              </a:solidFill>
              <a:highlight>
                <a:srgbClr val="FFFF00"/>
              </a:highlight>
              <a:latin typeface="Bahnschrift" panose="020B0502040204020203" pitchFamily="34" charset="0"/>
            </a:endParaRPr>
          </a:p>
          <a:p>
            <a:pPr marL="0" indent="0" defTabSz="913578">
              <a:spcBef>
                <a:spcPts val="0"/>
              </a:spcBef>
              <a:buClr>
                <a:srgbClr val="3494BA"/>
              </a:buClr>
              <a:buNone/>
            </a:pPr>
            <a:r>
              <a:rPr lang="en-US" sz="2200" dirty="0">
                <a:solidFill>
                  <a:prstClr val="black">
                    <a:lumMod val="85000"/>
                    <a:lumOff val="15000"/>
                  </a:prstClr>
                </a:solidFill>
                <a:latin typeface="Bahnschrift" panose="020B0502040204020203" pitchFamily="34" charset="0"/>
              </a:rPr>
              <a:t>Includes sampling for: physical/general chemistry (turbidity, TDS, TOC, DOC, etc.), pathogens, nutrients, metals (copper), registered pesticides (inc. pyrethroids), toxicity in water column and sediment.</a:t>
            </a:r>
          </a:p>
          <a:p>
            <a:pPr marL="0" indent="0" defTabSz="913578">
              <a:spcBef>
                <a:spcPts val="0"/>
              </a:spcBef>
              <a:buClr>
                <a:srgbClr val="3494BA"/>
              </a:buClr>
              <a:buNone/>
            </a:pPr>
            <a:endParaRPr lang="en-US" sz="2198" dirty="0">
              <a:solidFill>
                <a:prstClr val="black">
                  <a:lumMod val="85000"/>
                  <a:lumOff val="15000"/>
                </a:prstClr>
              </a:solidFill>
              <a:latin typeface="Bahnschrift" panose="020B0502040204020203" pitchFamily="34" charset="0"/>
            </a:endParaRPr>
          </a:p>
          <a:p>
            <a:pPr marL="0" indent="0" defTabSz="913578">
              <a:spcBef>
                <a:spcPts val="0"/>
              </a:spcBef>
              <a:buClr>
                <a:srgbClr val="3494BA"/>
              </a:buClr>
              <a:buNone/>
            </a:pPr>
            <a:r>
              <a:rPr lang="en-US" sz="2198" dirty="0">
                <a:solidFill>
                  <a:prstClr val="black">
                    <a:lumMod val="85000"/>
                    <a:lumOff val="15000"/>
                  </a:prstClr>
                </a:solidFill>
                <a:latin typeface="Bahnschrift" panose="020B0502040204020203" pitchFamily="34" charset="0"/>
              </a:rPr>
              <a:t>No Core monitoring in RMO Subwatersheds</a:t>
            </a:r>
            <a:endParaRPr lang="en-US" dirty="0">
              <a:solidFill>
                <a:prstClr val="black">
                  <a:lumMod val="85000"/>
                  <a:lumOff val="15000"/>
                </a:prstClr>
              </a:solidFill>
              <a:latin typeface="Bahnschrift" panose="020B0502040204020203" pitchFamily="34" charset="0"/>
            </a:endParaRPr>
          </a:p>
          <a:p>
            <a:pPr marL="456926" indent="-456926" defTabSz="913578">
              <a:spcBef>
                <a:spcPts val="0"/>
              </a:spcBef>
              <a:buClrTx/>
              <a:buFont typeface="+mj-lt"/>
              <a:buAutoNum type="arabicPeriod"/>
            </a:pPr>
            <a:endParaRPr lang="en-US" sz="1600" dirty="0">
              <a:solidFill>
                <a:prstClr val="black">
                  <a:lumMod val="85000"/>
                  <a:lumOff val="15000"/>
                </a:prstClr>
              </a:solidFill>
              <a:latin typeface="Bahnschrift" panose="020B0502040204020203" pitchFamily="34" charset="0"/>
            </a:endParaRPr>
          </a:p>
        </p:txBody>
      </p:sp>
      <p:sp>
        <p:nvSpPr>
          <p:cNvPr id="6" name="Rectangle 5">
            <a:extLst>
              <a:ext uri="{FF2B5EF4-FFF2-40B4-BE49-F238E27FC236}">
                <a16:creationId xmlns:a16="http://schemas.microsoft.com/office/drawing/2014/main" id="{8511EC78-5AAE-45F9-ABEE-B9982F988D69}"/>
              </a:ext>
            </a:extLst>
          </p:cNvPr>
          <p:cNvSpPr/>
          <p:nvPr/>
        </p:nvSpPr>
        <p:spPr>
          <a:xfrm>
            <a:off x="7106331" y="94335"/>
            <a:ext cx="2796099" cy="611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6"/>
            <a:endParaRPr lang="en-US" sz="1798">
              <a:solidFill>
                <a:prstClr val="white"/>
              </a:solidFill>
              <a:latin typeface="Franklin Gothic Book" panose="020B0503020102020204"/>
            </a:endParaRPr>
          </a:p>
        </p:txBody>
      </p:sp>
      <p:sp>
        <p:nvSpPr>
          <p:cNvPr id="5" name="Content Placeholder 2">
            <a:extLst>
              <a:ext uri="{FF2B5EF4-FFF2-40B4-BE49-F238E27FC236}">
                <a16:creationId xmlns:a16="http://schemas.microsoft.com/office/drawing/2014/main" id="{75EF9C1A-2278-00E0-04FB-84061F556815}"/>
              </a:ext>
            </a:extLst>
          </p:cNvPr>
          <p:cNvSpPr txBox="1">
            <a:spLocks/>
          </p:cNvSpPr>
          <p:nvPr/>
        </p:nvSpPr>
        <p:spPr>
          <a:xfrm>
            <a:off x="153909" y="6522686"/>
            <a:ext cx="5940503" cy="304642"/>
          </a:xfrm>
          <a:prstGeom prst="rect">
            <a:avLst/>
          </a:prstGeom>
        </p:spPr>
        <p:txBody>
          <a:bodyPr vert="horz" lIns="0" tIns="45696" rIns="0" bIns="45696"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913578">
              <a:buClr>
                <a:srgbClr val="58B6C0"/>
              </a:buClr>
              <a:buNone/>
            </a:pPr>
            <a:r>
              <a:rPr lang="en-US" sz="1400" i="1" dirty="0">
                <a:solidFill>
                  <a:prstClr val="black">
                    <a:lumMod val="75000"/>
                    <a:lumOff val="25000"/>
                  </a:prstClr>
                </a:solidFill>
                <a:latin typeface="Bahnschrift" panose="020B0502040204020203" pitchFamily="34" charset="0"/>
              </a:rPr>
              <a:t>*Monitoring Years take place from October - September</a:t>
            </a:r>
            <a:endParaRPr lang="en-US" sz="1050" i="1" dirty="0">
              <a:solidFill>
                <a:prstClr val="black">
                  <a:lumMod val="75000"/>
                  <a:lumOff val="25000"/>
                </a:prstClr>
              </a:solidFill>
              <a:latin typeface="Bahnschrift" panose="020B0502040204020203" pitchFamily="34" charset="0"/>
            </a:endParaRPr>
          </a:p>
        </p:txBody>
      </p:sp>
      <p:pic>
        <p:nvPicPr>
          <p:cNvPr id="3" name="Picture 2" descr="A map of the state of the united states&#10;&#10;Description automatically generated">
            <a:extLst>
              <a:ext uri="{FF2B5EF4-FFF2-40B4-BE49-F238E27FC236}">
                <a16:creationId xmlns:a16="http://schemas.microsoft.com/office/drawing/2014/main" id="{C8D0E114-3EB4-DAD0-7FDE-AFF010BBFC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73532" y="77915"/>
            <a:ext cx="4701824" cy="6082233"/>
          </a:xfrm>
          <a:prstGeom prst="rect">
            <a:avLst/>
          </a:prstGeom>
          <a:noFill/>
        </p:spPr>
      </p:pic>
      <p:pic>
        <p:nvPicPr>
          <p:cNvPr id="4" name="Audio 3">
            <a:hlinkClick r:id="" action="ppaction://media"/>
            <a:extLst>
              <a:ext uri="{FF2B5EF4-FFF2-40B4-BE49-F238E27FC236}">
                <a16:creationId xmlns:a16="http://schemas.microsoft.com/office/drawing/2014/main" id="{AC001F41-6177-BBD4-9325-49AAFA6343B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2810656001"/>
      </p:ext>
    </p:extLst>
  </p:cSld>
  <p:clrMapOvr>
    <a:masterClrMapping/>
  </p:clrMapOvr>
  <mc:AlternateContent xmlns:mc="http://schemas.openxmlformats.org/markup-compatibility/2006" xmlns:p14="http://schemas.microsoft.com/office/powerpoint/2010/main">
    <mc:Choice Requires="p14">
      <p:transition spd="med" p14:dur="700" advTm="93590">
        <p:fade/>
      </p:transition>
    </mc:Choice>
    <mc:Fallback xmlns="">
      <p:transition spd="med" advTm="935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900" y="289064"/>
            <a:ext cx="10018785" cy="1449623"/>
          </a:xfrm>
        </p:spPr>
        <p:txBody>
          <a:bodyPr>
            <a:normAutofit/>
          </a:bodyPr>
          <a:lstStyle/>
          <a:p>
            <a:pPr>
              <a:buClr>
                <a:schemeClr val="accent2"/>
              </a:buClr>
            </a:pPr>
            <a:r>
              <a:rPr lang="en-US" sz="3597" dirty="0">
                <a:latin typeface="Bahnschrift" panose="020B0502040204020203" pitchFamily="34" charset="0"/>
              </a:rPr>
              <a:t>2024 Monitoring Year </a:t>
            </a:r>
            <a:r>
              <a:rPr lang="en-US" sz="2797" dirty="0">
                <a:latin typeface="Bahnschrift" panose="020B0502040204020203" pitchFamily="34" charset="0"/>
              </a:rPr>
              <a:t>(October – September)</a:t>
            </a:r>
          </a:p>
        </p:txBody>
      </p:sp>
      <p:sp>
        <p:nvSpPr>
          <p:cNvPr id="9" name="Content Placeholder 2">
            <a:extLst>
              <a:ext uri="{FF2B5EF4-FFF2-40B4-BE49-F238E27FC236}">
                <a16:creationId xmlns:a16="http://schemas.microsoft.com/office/drawing/2014/main" id="{76285AD6-ECB6-4C65-B33C-6B66DEDADB50}"/>
              </a:ext>
            </a:extLst>
          </p:cNvPr>
          <p:cNvSpPr txBox="1">
            <a:spLocks/>
          </p:cNvSpPr>
          <p:nvPr/>
        </p:nvSpPr>
        <p:spPr>
          <a:xfrm>
            <a:off x="1145282" y="1884925"/>
            <a:ext cx="2664916" cy="4208995"/>
          </a:xfrm>
          <a:prstGeom prst="rect">
            <a:avLst/>
          </a:prstGeom>
        </p:spPr>
        <p:txBody>
          <a:bodyPr vert="horz" lIns="0" tIns="45684" rIns="0" bIns="45684"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359" indent="-91359" defTabSz="913578">
              <a:buClr>
                <a:srgbClr val="58B6C0"/>
              </a:buClr>
              <a:buFont typeface="Wingdings" panose="05000000000000000000" pitchFamily="2" charset="2"/>
              <a:buChar char="v"/>
            </a:pPr>
            <a:r>
              <a:rPr lang="en-US" sz="1797" dirty="0">
                <a:solidFill>
                  <a:prstClr val="black">
                    <a:lumMod val="85000"/>
                    <a:lumOff val="15000"/>
                  </a:prstClr>
                </a:solidFill>
                <a:latin typeface="Bahnschrift" panose="020B0502040204020203" pitchFamily="34" charset="0"/>
              </a:rPr>
              <a:t>Management plans completed = 0</a:t>
            </a:r>
          </a:p>
          <a:p>
            <a:pPr marL="91359" indent="-91359" defTabSz="913578">
              <a:buClr>
                <a:srgbClr val="58B6C0"/>
              </a:buClr>
              <a:buFont typeface="Wingdings" panose="05000000000000000000" pitchFamily="2" charset="2"/>
              <a:buChar char="v"/>
            </a:pPr>
            <a:r>
              <a:rPr lang="en-US" sz="1797" dirty="0">
                <a:solidFill>
                  <a:prstClr val="black">
                    <a:lumMod val="85000"/>
                    <a:lumOff val="15000"/>
                  </a:prstClr>
                </a:solidFill>
                <a:latin typeface="Bahnschrift" panose="020B0502040204020203" pitchFamily="34" charset="0"/>
              </a:rPr>
              <a:t>Management plans triggered = 1</a:t>
            </a:r>
          </a:p>
          <a:p>
            <a:pPr marL="91359" indent="-91359" defTabSz="913578">
              <a:buClr>
                <a:srgbClr val="58B6C0"/>
              </a:buClr>
              <a:buFont typeface="Wingdings" panose="05000000000000000000" pitchFamily="2" charset="2"/>
              <a:buChar char="v"/>
            </a:pPr>
            <a:r>
              <a:rPr lang="en-US" sz="1800" dirty="0">
                <a:solidFill>
                  <a:prstClr val="black">
                    <a:lumMod val="85000"/>
                    <a:lumOff val="15000"/>
                  </a:prstClr>
                </a:solidFill>
                <a:latin typeface="Bahnschrift" panose="020B0502040204020203" pitchFamily="34" charset="0"/>
              </a:rPr>
              <a:t>Regional Water Board told Coalition that a Management Plan for Nitrate + Nitrite is required in Grand Island Drain</a:t>
            </a:r>
          </a:p>
        </p:txBody>
      </p:sp>
      <p:sp>
        <p:nvSpPr>
          <p:cNvPr id="6" name="Rectangle 5">
            <a:extLst>
              <a:ext uri="{FF2B5EF4-FFF2-40B4-BE49-F238E27FC236}">
                <a16:creationId xmlns:a16="http://schemas.microsoft.com/office/drawing/2014/main" id="{8511EC78-5AAE-45F9-ABEE-B9982F988D69}"/>
              </a:ext>
            </a:extLst>
          </p:cNvPr>
          <p:cNvSpPr/>
          <p:nvPr/>
        </p:nvSpPr>
        <p:spPr>
          <a:xfrm>
            <a:off x="7106069" y="95205"/>
            <a:ext cx="2795371" cy="611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89"/>
            <a:endParaRPr lang="en-US" sz="1797">
              <a:solidFill>
                <a:prstClr val="white"/>
              </a:solidFill>
              <a:latin typeface="Franklin Gothic Book" panose="020B0503020102020204"/>
            </a:endParaRPr>
          </a:p>
        </p:txBody>
      </p:sp>
      <p:graphicFrame>
        <p:nvGraphicFramePr>
          <p:cNvPr id="5" name="Table 4">
            <a:extLst>
              <a:ext uri="{FF2B5EF4-FFF2-40B4-BE49-F238E27FC236}">
                <a16:creationId xmlns:a16="http://schemas.microsoft.com/office/drawing/2014/main" id="{A88387DA-814F-14BD-06BF-37AEB3571129}"/>
              </a:ext>
            </a:extLst>
          </p:cNvPr>
          <p:cNvGraphicFramePr>
            <a:graphicFrameLocks noGrp="1"/>
          </p:cNvGraphicFramePr>
          <p:nvPr>
            <p:extLst>
              <p:ext uri="{D42A27DB-BD31-4B8C-83A1-F6EECF244321}">
                <p14:modId xmlns:p14="http://schemas.microsoft.com/office/powerpoint/2010/main" val="1312132125"/>
              </p:ext>
            </p:extLst>
          </p:nvPr>
        </p:nvGraphicFramePr>
        <p:xfrm>
          <a:off x="4114762" y="1884922"/>
          <a:ext cx="7155618" cy="3839677"/>
        </p:xfrm>
        <a:graphic>
          <a:graphicData uri="http://schemas.openxmlformats.org/drawingml/2006/table">
            <a:tbl>
              <a:tblPr/>
              <a:tblGrid>
                <a:gridCol w="3166196">
                  <a:extLst>
                    <a:ext uri="{9D8B030D-6E8A-4147-A177-3AD203B41FA5}">
                      <a16:colId xmlns:a16="http://schemas.microsoft.com/office/drawing/2014/main" val="543208977"/>
                    </a:ext>
                  </a:extLst>
                </a:gridCol>
                <a:gridCol w="304379">
                  <a:extLst>
                    <a:ext uri="{9D8B030D-6E8A-4147-A177-3AD203B41FA5}">
                      <a16:colId xmlns:a16="http://schemas.microsoft.com/office/drawing/2014/main" val="2836676744"/>
                    </a:ext>
                  </a:extLst>
                </a:gridCol>
                <a:gridCol w="962100">
                  <a:extLst>
                    <a:ext uri="{9D8B030D-6E8A-4147-A177-3AD203B41FA5}">
                      <a16:colId xmlns:a16="http://schemas.microsoft.com/office/drawing/2014/main" val="4008556627"/>
                    </a:ext>
                  </a:extLst>
                </a:gridCol>
                <a:gridCol w="1065649">
                  <a:extLst>
                    <a:ext uri="{9D8B030D-6E8A-4147-A177-3AD203B41FA5}">
                      <a16:colId xmlns:a16="http://schemas.microsoft.com/office/drawing/2014/main" val="771820711"/>
                    </a:ext>
                  </a:extLst>
                </a:gridCol>
                <a:gridCol w="364493">
                  <a:extLst>
                    <a:ext uri="{9D8B030D-6E8A-4147-A177-3AD203B41FA5}">
                      <a16:colId xmlns:a16="http://schemas.microsoft.com/office/drawing/2014/main" val="1933243095"/>
                    </a:ext>
                  </a:extLst>
                </a:gridCol>
                <a:gridCol w="1292801">
                  <a:extLst>
                    <a:ext uri="{9D8B030D-6E8A-4147-A177-3AD203B41FA5}">
                      <a16:colId xmlns:a16="http://schemas.microsoft.com/office/drawing/2014/main" val="375460861"/>
                    </a:ext>
                  </a:extLst>
                </a:gridCol>
              </a:tblGrid>
              <a:tr h="253295">
                <a:tc gridSpan="6">
                  <a:txBody>
                    <a:bodyPr/>
                    <a:lstStyle/>
                    <a:p>
                      <a:pPr algn="l" fontAlgn="b"/>
                      <a:r>
                        <a:rPr lang="en-US" sz="1600" b="1" i="0" u="none" strike="noStrike" dirty="0">
                          <a:solidFill>
                            <a:srgbClr val="000000"/>
                          </a:solidFill>
                          <a:effectLst/>
                          <a:latin typeface="Arial" panose="020B0604020202020204" pitchFamily="34" charset="0"/>
                        </a:rPr>
                        <a:t>SVWQC Monitoring Year 2024 Results: Oct 2023 - </a:t>
                      </a:r>
                      <a:r>
                        <a:rPr lang="en-US" sz="1600" b="1" i="0" u="none" strike="noStrike" kern="1200" dirty="0">
                          <a:solidFill>
                            <a:srgbClr val="000000"/>
                          </a:solidFill>
                          <a:effectLst/>
                          <a:latin typeface="Arial" panose="020B0604020202020204" pitchFamily="34" charset="0"/>
                          <a:ea typeface="+mn-ea"/>
                          <a:cs typeface="+mn-cs"/>
                        </a:rPr>
                        <a:t>Sep 2024</a:t>
                      </a:r>
                    </a:p>
                  </a:txBody>
                  <a:tcPr marL="9519" marR="9519" marT="9519" marB="0" anchor="b">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lnL w="12700" cmpd="sng">
                      <a:noFill/>
                      <a:prstDash val="solid"/>
                    </a:lnL>
                  </a:tcPr>
                </a:tc>
                <a:tc hMerge="1">
                  <a:txBody>
                    <a:bodyPr/>
                    <a:lstStyle/>
                    <a:p>
                      <a:endParaRPr lang="en-US"/>
                    </a:p>
                  </a:txBody>
                  <a:tcPr>
                    <a:lnL w="12700" cmpd="sng">
                      <a:noFill/>
                      <a:prstDash val="solid"/>
                    </a:lnL>
                  </a:tcPr>
                </a:tc>
                <a:tc hMerge="1">
                  <a:txBody>
                    <a:bodyPr/>
                    <a:lstStyle/>
                    <a:p>
                      <a:pPr algn="l" fontAlgn="b"/>
                      <a:endParaRPr lang="en-US" sz="1600" b="1"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7269213"/>
                  </a:ext>
                </a:extLst>
              </a:tr>
              <a:tr h="436127">
                <a:tc>
                  <a:txBody>
                    <a:bodyPr/>
                    <a:lstStyle/>
                    <a:p>
                      <a:pPr algn="l" rtl="0" fontAlgn="b"/>
                      <a:r>
                        <a:rPr lang="en-US" sz="1400" b="1" i="0" u="none" strike="noStrike" dirty="0">
                          <a:solidFill>
                            <a:srgbClr val="000000"/>
                          </a:solidFill>
                          <a:effectLst/>
                          <a:latin typeface="Arial" panose="020B0604020202020204" pitchFamily="34" charset="0"/>
                        </a:rPr>
                        <a:t>Analyte</a:t>
                      </a:r>
                    </a:p>
                  </a:txBody>
                  <a:tcPr marL="9519" marR="9519" marT="9519"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gridSpan="2">
                  <a:txBody>
                    <a:bodyPr/>
                    <a:lstStyle/>
                    <a:p>
                      <a:pPr algn="ctr"/>
                      <a:r>
                        <a:rPr lang="en-US" sz="1400" b="1" i="0" u="none" strike="noStrike" dirty="0">
                          <a:solidFill>
                            <a:srgbClr val="000000"/>
                          </a:solidFill>
                          <a:effectLst/>
                          <a:latin typeface="Arial" panose="020B0604020202020204" pitchFamily="34" charset="0"/>
                        </a:rPr>
                        <a:t># of Analyses</a:t>
                      </a:r>
                      <a:r>
                        <a:rPr lang="en-US" sz="1400" b="1" i="0" u="none" strike="noStrike" baseline="30000" dirty="0">
                          <a:solidFill>
                            <a:srgbClr val="000000"/>
                          </a:solidFill>
                          <a:effectLst/>
                          <a:latin typeface="Arial" panose="020B0604020202020204" pitchFamily="34" charset="0"/>
                        </a:rPr>
                        <a:t>1</a:t>
                      </a:r>
                      <a:endParaRPr lang="en-US" sz="1800" baseline="30000" dirty="0"/>
                    </a:p>
                  </a:txBody>
                  <a:tcPr marL="9519" marR="9519" marT="9519"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pPr algn="ctr" rtl="0" fontAlgn="b"/>
                      <a:r>
                        <a:rPr lang="en-US" sz="1800" b="1" i="0" u="none" strike="noStrike" dirty="0">
                          <a:solidFill>
                            <a:srgbClr val="000000"/>
                          </a:solidFill>
                          <a:effectLst/>
                          <a:latin typeface="Arial" panose="020B0604020202020204" pitchFamily="34" charset="0"/>
                        </a:rPr>
                        <a:t># of Exceedances</a:t>
                      </a:r>
                    </a:p>
                  </a:txBody>
                  <a:tcPr marL="9525" marR="9525" marT="9525" marB="0" anchor="b">
                    <a:lnL>
                      <a:noFill/>
                    </a:lnL>
                    <a:lnR>
                      <a:noFill/>
                    </a:lnR>
                    <a:lnB w="6350" cap="flat" cmpd="sng" algn="ctr">
                      <a:solidFill>
                        <a:srgbClr val="000000"/>
                      </a:solidFill>
                      <a:prstDash val="solid"/>
                      <a:round/>
                      <a:headEnd type="none" w="med" len="med"/>
                      <a:tailEnd type="none" w="med" len="med"/>
                    </a:lnB>
                    <a:solidFill>
                      <a:schemeClr val="accent2">
                        <a:lumMod val="40000"/>
                        <a:lumOff val="60000"/>
                      </a:schemeClr>
                    </a:solidFill>
                  </a:tcPr>
                </a:tc>
                <a:tc gridSpan="2">
                  <a:txBody>
                    <a:bodyPr/>
                    <a:lstStyle/>
                    <a:p>
                      <a:pPr algn="ctr"/>
                      <a:r>
                        <a:rPr lang="en-US" sz="1400" b="1" i="0" u="none" strike="noStrike" dirty="0">
                          <a:solidFill>
                            <a:srgbClr val="000000"/>
                          </a:solidFill>
                          <a:effectLst/>
                          <a:latin typeface="Arial" panose="020B0604020202020204" pitchFamily="34" charset="0"/>
                        </a:rPr>
                        <a:t># of Exceedances</a:t>
                      </a:r>
                      <a:endParaRPr lang="en-US" sz="1400" dirty="0"/>
                    </a:p>
                  </a:txBody>
                  <a:tcPr marL="9519" marR="9519" marT="9519"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pPr algn="ctr" rtl="0" fontAlgn="b"/>
                      <a:r>
                        <a:rPr lang="en-US" sz="1100" b="1" i="0" u="none" strike="noStrike">
                          <a:solidFill>
                            <a:srgbClr val="000000"/>
                          </a:solidFill>
                          <a:effectLst/>
                          <a:latin typeface="Arial" panose="020B0604020202020204" pitchFamily="34" charset="0"/>
                        </a:rPr>
                        <a:t>% Exceedances</a:t>
                      </a:r>
                    </a:p>
                  </a:txBody>
                  <a:tcPr marL="9525" marR="9525" marT="9525" marB="0" anchor="b">
                    <a:lnL>
                      <a:noFill/>
                    </a:lnL>
                    <a:lnR>
                      <a:noFill/>
                    </a:lnR>
                    <a:lnB w="6350" cap="flat" cmpd="sng" algn="ctr">
                      <a:solidFill>
                        <a:srgbClr val="000000"/>
                      </a:solidFill>
                      <a:prstDash val="solid"/>
                      <a:round/>
                      <a:headEnd type="none" w="med" len="med"/>
                      <a:tailEnd type="none" w="med" len="med"/>
                    </a:lnB>
                    <a:solidFill>
                      <a:srgbClr val="FFD966"/>
                    </a:solidFill>
                  </a:tcPr>
                </a:tc>
                <a:tc>
                  <a:txBody>
                    <a:bodyPr/>
                    <a:lstStyle/>
                    <a:p>
                      <a:pPr algn="ctr" rtl="0" fontAlgn="b"/>
                      <a:r>
                        <a:rPr lang="en-US" sz="1400" b="1" i="0" u="none" strike="noStrike" dirty="0">
                          <a:solidFill>
                            <a:srgbClr val="000000"/>
                          </a:solidFill>
                          <a:effectLst/>
                          <a:latin typeface="Arial" panose="020B0604020202020204" pitchFamily="34" charset="0"/>
                        </a:rPr>
                        <a:t>% Exceedances</a:t>
                      </a:r>
                    </a:p>
                  </a:txBody>
                  <a:tcPr marL="9519" marR="9519" marT="9519"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879279054"/>
                  </a:ext>
                </a:extLst>
              </a:tr>
              <a:tr h="222823">
                <a:tc>
                  <a:txBody>
                    <a:bodyPr/>
                    <a:lstStyle/>
                    <a:p>
                      <a:pPr algn="l" rtl="0" fontAlgn="b"/>
                      <a:r>
                        <a:rPr lang="en-US" sz="1400" b="0" i="0" u="none" strike="noStrike" dirty="0">
                          <a:solidFill>
                            <a:srgbClr val="000000"/>
                          </a:solidFill>
                          <a:effectLst/>
                          <a:latin typeface="Arial" panose="020B0604020202020204" pitchFamily="34" charset="0"/>
                          <a:cs typeface="Arial" panose="020B0604020202020204" pitchFamily="34" charset="0"/>
                        </a:rPr>
                        <a:t>Trace Metals</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n-US" sz="1400" b="0" i="0" u="none" strike="noStrike" dirty="0">
                          <a:solidFill>
                            <a:srgbClr val="000000"/>
                          </a:solidFill>
                          <a:effectLst/>
                          <a:latin typeface="Arial" panose="020B0604020202020204" pitchFamily="34" charset="0"/>
                          <a:cs typeface="Arial" panose="020B0604020202020204" pitchFamily="34" charset="0"/>
                        </a:rPr>
                        <a:t>15</a:t>
                      </a:r>
                      <a:endParaRPr lang="en-US" sz="1400" dirty="0">
                        <a:latin typeface="Arial" panose="020B0604020202020204" pitchFamily="34" charset="0"/>
                        <a:cs typeface="Arial" panose="020B0604020202020204" pitchFamily="34" charset="0"/>
                      </a:endParaRP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b"/>
                      <a:r>
                        <a:rPr lang="en-US" sz="1400" b="0" i="0" u="none" strike="noStrike">
                          <a:solidFill>
                            <a:srgbClr val="000000"/>
                          </a:solidFill>
                          <a:effectLst/>
                          <a:latin typeface="Arial" panose="020B0604020202020204" pitchFamily="34" charset="0"/>
                        </a:rPr>
                        <a:t>1</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n-US" sz="1400" b="0" i="0" u="none" strike="noStrike" dirty="0">
                          <a:solidFill>
                            <a:srgbClr val="000000"/>
                          </a:solidFill>
                          <a:effectLst/>
                          <a:latin typeface="Arial" panose="020B0604020202020204" pitchFamily="34" charset="0"/>
                          <a:cs typeface="Arial" panose="020B0604020202020204" pitchFamily="34" charset="0"/>
                        </a:rPr>
                        <a:t>0</a:t>
                      </a:r>
                      <a:endParaRPr lang="en-US" sz="1400" dirty="0">
                        <a:latin typeface="Arial" panose="020B0604020202020204" pitchFamily="34" charset="0"/>
                        <a:cs typeface="Arial" panose="020B0604020202020204" pitchFamily="34" charset="0"/>
                      </a:endParaRP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b"/>
                      <a:r>
                        <a:rPr lang="en-US" sz="1000" b="0" i="0" u="none" strike="noStrike">
                          <a:solidFill>
                            <a:srgbClr val="000000"/>
                          </a:solidFill>
                          <a:effectLst/>
                          <a:latin typeface="Arial" panose="020B0604020202020204" pitchFamily="34" charset="0"/>
                        </a:rPr>
                        <a:t>1.5%</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panose="020B0604020202020204" pitchFamily="34" charset="0"/>
                          <a:cs typeface="Arial" panose="020B0604020202020204" pitchFamily="34" charset="0"/>
                        </a:rPr>
                        <a:t>0.0%</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2065600"/>
                  </a:ext>
                </a:extLst>
              </a:tr>
              <a:tr h="274435">
                <a:tc>
                  <a:txBody>
                    <a:bodyPr/>
                    <a:lstStyle/>
                    <a:p>
                      <a:pPr algn="l" rtl="0" fontAlgn="b"/>
                      <a:r>
                        <a:rPr lang="en-US" sz="1400" b="0" i="0" u="none" strike="noStrike" dirty="0">
                          <a:solidFill>
                            <a:srgbClr val="000000"/>
                          </a:solidFill>
                          <a:effectLst/>
                          <a:latin typeface="Arial" panose="020B0604020202020204" pitchFamily="34" charset="0"/>
                          <a:cs typeface="Arial" panose="020B0604020202020204" pitchFamily="34" charset="0"/>
                        </a:rPr>
                        <a:t>Nutrients</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n-US" sz="1400" b="0" i="0" u="none" strike="noStrike" dirty="0">
                          <a:solidFill>
                            <a:srgbClr val="000000"/>
                          </a:solidFill>
                          <a:effectLst/>
                          <a:latin typeface="Arial" panose="020B0604020202020204" pitchFamily="34" charset="0"/>
                          <a:cs typeface="Arial" panose="020B0604020202020204" pitchFamily="34" charset="0"/>
                        </a:rPr>
                        <a:t>70</a:t>
                      </a:r>
                      <a:endParaRPr lang="en-US" sz="1400" dirty="0">
                        <a:latin typeface="Arial" panose="020B0604020202020204" pitchFamily="34" charset="0"/>
                        <a:cs typeface="Arial" panose="020B0604020202020204" pitchFamily="34" charset="0"/>
                      </a:endParaRP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b"/>
                      <a:r>
                        <a:rPr lang="en-US" sz="1400" b="0" i="0" u="none" strike="noStrike">
                          <a:solidFill>
                            <a:srgbClr val="000000"/>
                          </a:solidFill>
                          <a:effectLst/>
                          <a:latin typeface="Arial" panose="020B0604020202020204" pitchFamily="34" charset="0"/>
                        </a:rPr>
                        <a:t>4</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n-US" sz="1400" b="0" i="0" u="none" strike="noStrike" dirty="0">
                          <a:solidFill>
                            <a:srgbClr val="000000"/>
                          </a:solidFill>
                          <a:effectLst/>
                          <a:latin typeface="Arial" panose="020B0604020202020204" pitchFamily="34" charset="0"/>
                          <a:cs typeface="Arial" panose="020B0604020202020204" pitchFamily="34" charset="0"/>
                        </a:rPr>
                        <a:t>0</a:t>
                      </a:r>
                      <a:endParaRPr lang="en-US" sz="1400" dirty="0">
                        <a:latin typeface="Arial" panose="020B0604020202020204" pitchFamily="34" charset="0"/>
                        <a:cs typeface="Arial" panose="020B0604020202020204" pitchFamily="34" charset="0"/>
                      </a:endParaRP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b"/>
                      <a:r>
                        <a:rPr lang="en-US" sz="1000" b="0" i="0" u="none" strike="noStrike">
                          <a:solidFill>
                            <a:srgbClr val="000000"/>
                          </a:solidFill>
                          <a:effectLst/>
                          <a:latin typeface="Arial" panose="020B0604020202020204" pitchFamily="34" charset="0"/>
                        </a:rPr>
                        <a:t>1.0%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panose="020B0604020202020204" pitchFamily="34" charset="0"/>
                          <a:cs typeface="Arial" panose="020B0604020202020204" pitchFamily="34" charset="0"/>
                        </a:rPr>
                        <a:t>0.0%</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8179849"/>
                  </a:ext>
                </a:extLst>
              </a:tr>
              <a:tr h="260781">
                <a:tc>
                  <a:txBody>
                    <a:bodyPr/>
                    <a:lstStyle/>
                    <a:p>
                      <a:pPr algn="l" rtl="0" fontAlgn="b"/>
                      <a:r>
                        <a:rPr lang="en-US" sz="1400" b="0" i="0" u="none" strike="noStrike" dirty="0">
                          <a:solidFill>
                            <a:srgbClr val="000000"/>
                          </a:solidFill>
                          <a:effectLst/>
                          <a:latin typeface="Arial" panose="020B0604020202020204" pitchFamily="34" charset="0"/>
                          <a:cs typeface="Arial" panose="020B0604020202020204" pitchFamily="34" charset="0"/>
                        </a:rPr>
                        <a:t>Registered Pesticides (Non-pyrethroids)</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n-US" sz="1400" b="0" i="0" u="none" strike="noStrike" dirty="0">
                          <a:solidFill>
                            <a:srgbClr val="000000"/>
                          </a:solidFill>
                          <a:effectLst/>
                          <a:latin typeface="Arial" panose="020B0604020202020204" pitchFamily="34" charset="0"/>
                          <a:cs typeface="Arial" panose="020B0604020202020204" pitchFamily="34" charset="0"/>
                        </a:rPr>
                        <a:t>52</a:t>
                      </a:r>
                      <a:endParaRPr lang="en-US" sz="1400" dirty="0">
                        <a:latin typeface="Arial" panose="020B0604020202020204" pitchFamily="34" charset="0"/>
                        <a:cs typeface="Arial" panose="020B0604020202020204" pitchFamily="34" charset="0"/>
                      </a:endParaRP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b"/>
                      <a:r>
                        <a:rPr lang="en-US" sz="1400" b="0" i="0" u="none" strike="noStrike" dirty="0">
                          <a:solidFill>
                            <a:srgbClr val="000000"/>
                          </a:solidFill>
                          <a:effectLst/>
                          <a:latin typeface="Arial" panose="020B0604020202020204" pitchFamily="34" charset="0"/>
                        </a:rPr>
                        <a:t>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n-US" sz="1400" b="0" i="0" u="none" strike="noStrike" dirty="0">
                          <a:solidFill>
                            <a:srgbClr val="000000"/>
                          </a:solidFill>
                          <a:effectLst/>
                          <a:latin typeface="Arial" panose="020B0604020202020204" pitchFamily="34" charset="0"/>
                          <a:cs typeface="Arial" panose="020B0604020202020204" pitchFamily="34" charset="0"/>
                        </a:rPr>
                        <a:t>0</a:t>
                      </a:r>
                      <a:endParaRPr lang="en-US" sz="1400" dirty="0">
                        <a:latin typeface="Arial" panose="020B0604020202020204" pitchFamily="34" charset="0"/>
                        <a:cs typeface="Arial" panose="020B0604020202020204" pitchFamily="34" charset="0"/>
                      </a:endParaRP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b"/>
                      <a:r>
                        <a:rPr lang="en-US" sz="1000" b="0" i="0" u="none" strike="noStrike">
                          <a:solidFill>
                            <a:srgbClr val="000000"/>
                          </a:solidFill>
                          <a:effectLst/>
                          <a:latin typeface="Arial" panose="020B0604020202020204" pitchFamily="34" charset="0"/>
                        </a:rPr>
                        <a:t>0.0%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panose="020B0604020202020204" pitchFamily="34" charset="0"/>
                          <a:cs typeface="Arial" panose="020B0604020202020204" pitchFamily="34" charset="0"/>
                        </a:rPr>
                        <a:t>0.0%</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239671"/>
                  </a:ext>
                </a:extLst>
              </a:tr>
              <a:tr h="304563">
                <a:tc>
                  <a:txBody>
                    <a:bodyPr/>
                    <a:lstStyle/>
                    <a:p>
                      <a:pPr algn="l" rtl="0" fontAlgn="b"/>
                      <a:r>
                        <a:rPr lang="en-US" sz="1400" b="0" i="1" u="none" strike="noStrike" dirty="0" err="1">
                          <a:solidFill>
                            <a:srgbClr val="000000"/>
                          </a:solidFill>
                          <a:effectLst/>
                          <a:latin typeface="Arial" panose="020B0604020202020204" pitchFamily="34" charset="0"/>
                          <a:cs typeface="Arial" panose="020B0604020202020204" pitchFamily="34" charset="0"/>
                        </a:rPr>
                        <a:t>Ceriodaphnia</a:t>
                      </a:r>
                      <a:r>
                        <a:rPr lang="en-US" sz="1400" b="0" i="0" u="none" strike="noStrike" dirty="0">
                          <a:solidFill>
                            <a:srgbClr val="000000"/>
                          </a:solidFill>
                          <a:effectLst/>
                          <a:latin typeface="Arial" panose="020B0604020202020204" pitchFamily="34" charset="0"/>
                          <a:cs typeface="Arial" panose="020B0604020202020204" pitchFamily="34" charset="0"/>
                        </a:rPr>
                        <a:t> and </a:t>
                      </a:r>
                      <a:r>
                        <a:rPr lang="en-US" sz="1400" b="0" i="1" u="none" strike="noStrike" dirty="0">
                          <a:solidFill>
                            <a:srgbClr val="000000"/>
                          </a:solidFill>
                          <a:effectLst/>
                          <a:latin typeface="Arial" panose="020B0604020202020204" pitchFamily="34" charset="0"/>
                          <a:cs typeface="Arial" panose="020B0604020202020204" pitchFamily="34" charset="0"/>
                        </a:rPr>
                        <a:t>Selenastrum</a:t>
                      </a:r>
                      <a:r>
                        <a:rPr lang="en-US" sz="1400" b="0" i="0" u="none" strike="noStrike" dirty="0">
                          <a:solidFill>
                            <a:srgbClr val="000000"/>
                          </a:solidFill>
                          <a:effectLst/>
                          <a:latin typeface="Arial" panose="020B0604020202020204" pitchFamily="34" charset="0"/>
                          <a:cs typeface="Arial" panose="020B0604020202020204" pitchFamily="34" charset="0"/>
                        </a:rPr>
                        <a:t> Toxicity</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n-US" sz="1400" b="0" i="0" u="none" strike="noStrike" dirty="0">
                          <a:solidFill>
                            <a:srgbClr val="000000"/>
                          </a:solidFill>
                          <a:effectLst/>
                          <a:latin typeface="Arial" panose="020B0604020202020204" pitchFamily="34" charset="0"/>
                          <a:cs typeface="Arial" panose="020B0604020202020204" pitchFamily="34" charset="0"/>
                        </a:rPr>
                        <a:t>23</a:t>
                      </a:r>
                      <a:endParaRPr lang="en-US" sz="1400" dirty="0">
                        <a:latin typeface="Arial" panose="020B0604020202020204" pitchFamily="34" charset="0"/>
                        <a:cs typeface="Arial" panose="020B0604020202020204" pitchFamily="34" charset="0"/>
                      </a:endParaRP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b"/>
                      <a:r>
                        <a:rPr lang="en-US" sz="1400" b="0" i="0" u="none" strike="noStrike" dirty="0">
                          <a:solidFill>
                            <a:srgbClr val="000000"/>
                          </a:solidFill>
                          <a:effectLst/>
                          <a:latin typeface="Arial" panose="020B0604020202020204" pitchFamily="34" charset="0"/>
                        </a:rPr>
                        <a:t>1</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n-US" sz="1400" dirty="0">
                          <a:latin typeface="Arial" panose="020B0604020202020204" pitchFamily="34" charset="0"/>
                          <a:cs typeface="Arial" panose="020B0604020202020204" pitchFamily="34" charset="0"/>
                        </a:rPr>
                        <a:t>0</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b"/>
                      <a:r>
                        <a:rPr lang="en-US" sz="1000" b="0" i="0" u="none" strike="noStrike">
                          <a:solidFill>
                            <a:srgbClr val="000000"/>
                          </a:solidFill>
                          <a:effectLst/>
                          <a:latin typeface="Arial" panose="020B0604020202020204" pitchFamily="34" charset="0"/>
                        </a:rPr>
                        <a:t>0.9%</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panose="020B0604020202020204" pitchFamily="34" charset="0"/>
                          <a:cs typeface="Arial" panose="020B0604020202020204" pitchFamily="34" charset="0"/>
                        </a:rPr>
                        <a:t>0.0%</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1250179"/>
                  </a:ext>
                </a:extLst>
              </a:tr>
              <a:tr h="222823">
                <a:tc>
                  <a:txBody>
                    <a:bodyPr/>
                    <a:lstStyle/>
                    <a:p>
                      <a:pPr algn="l" rtl="0" fontAlgn="b"/>
                      <a:r>
                        <a:rPr lang="en-US" sz="1400" b="0" i="1" u="none" strike="noStrike" dirty="0">
                          <a:solidFill>
                            <a:srgbClr val="000000"/>
                          </a:solidFill>
                          <a:effectLst/>
                          <a:latin typeface="Arial" panose="020B0604020202020204" pitchFamily="34" charset="0"/>
                          <a:cs typeface="Arial" panose="020B0604020202020204" pitchFamily="34" charset="0"/>
                        </a:rPr>
                        <a:t>Pyrethroids</a:t>
                      </a:r>
                      <a:r>
                        <a:rPr lang="en-US" sz="1400" b="1" i="1" u="none" strike="noStrike" baseline="30000" dirty="0">
                          <a:solidFill>
                            <a:srgbClr val="000000"/>
                          </a:solidFill>
                          <a:effectLst/>
                          <a:latin typeface="Arial" panose="020B0604020202020204" pitchFamily="34" charset="0"/>
                          <a:cs typeface="Arial" panose="020B0604020202020204" pitchFamily="34" charset="0"/>
                        </a:rPr>
                        <a:t>2</a:t>
                      </a:r>
                      <a:endParaRPr lang="en-US" sz="1400" b="0" i="1" u="none" strike="noStrike" dirty="0">
                        <a:solidFill>
                          <a:srgbClr val="000000"/>
                        </a:solidFill>
                        <a:effectLst/>
                        <a:latin typeface="Arial" panose="020B0604020202020204" pitchFamily="34" charset="0"/>
                        <a:cs typeface="Arial" panose="020B0604020202020204" pitchFamily="34" charset="0"/>
                      </a:endParaRP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n-US" sz="1400" b="0" i="0" u="none" strike="noStrike" dirty="0">
                          <a:solidFill>
                            <a:srgbClr val="000000"/>
                          </a:solidFill>
                          <a:effectLst/>
                          <a:latin typeface="Arial" panose="020B0604020202020204" pitchFamily="34" charset="0"/>
                          <a:cs typeface="Arial" panose="020B0604020202020204" pitchFamily="34" charset="0"/>
                        </a:rPr>
                        <a:t>22</a:t>
                      </a:r>
                      <a:endParaRPr lang="en-US" sz="1400" dirty="0">
                        <a:latin typeface="Arial" panose="020B0604020202020204" pitchFamily="34" charset="0"/>
                        <a:cs typeface="Arial" panose="020B0604020202020204" pitchFamily="34" charset="0"/>
                      </a:endParaRP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b"/>
                      <a:r>
                        <a:rPr lang="en-US" sz="1400" b="0" i="0" u="none" strike="noStrike">
                          <a:solidFill>
                            <a:srgbClr val="000000"/>
                          </a:solidFill>
                          <a:effectLst/>
                          <a:latin typeface="Arial" panose="020B0604020202020204" pitchFamily="34" charset="0"/>
                        </a:rPr>
                        <a:t>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a:r>
                        <a:rPr lang="en-US" sz="1400" b="0" i="0" u="none" strike="noStrike" dirty="0">
                          <a:solidFill>
                            <a:srgbClr val="000000"/>
                          </a:solidFill>
                          <a:effectLst/>
                          <a:latin typeface="Arial" panose="020B0604020202020204" pitchFamily="34" charset="0"/>
                          <a:cs typeface="Arial" panose="020B0604020202020204" pitchFamily="34" charset="0"/>
                        </a:rPr>
                        <a:t>9</a:t>
                      </a:r>
                      <a:endParaRPr lang="en-US" sz="1400" dirty="0">
                        <a:latin typeface="Arial" panose="020B0604020202020204" pitchFamily="34" charset="0"/>
                        <a:cs typeface="Arial" panose="020B0604020202020204" pitchFamily="34" charset="0"/>
                      </a:endParaRP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b"/>
                      <a:r>
                        <a:rPr lang="en-US" sz="1000" b="0" i="0" u="none" strike="noStrike">
                          <a:solidFill>
                            <a:srgbClr val="000000"/>
                          </a:solidFill>
                          <a:effectLst/>
                          <a:latin typeface="Arial" panose="020B0604020202020204" pitchFamily="34" charset="0"/>
                        </a:rPr>
                        <a:t>13.6%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panose="020B0604020202020204" pitchFamily="34" charset="0"/>
                          <a:cs typeface="Arial" panose="020B0604020202020204" pitchFamily="34" charset="0"/>
                        </a:rPr>
                        <a:t>40.9%</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1100388"/>
                  </a:ext>
                </a:extLst>
              </a:tr>
              <a:tr h="234132">
                <a:tc>
                  <a:txBody>
                    <a:bodyPr/>
                    <a:lstStyle/>
                    <a:p>
                      <a:pPr algn="l" rtl="0" fontAlgn="b"/>
                      <a:r>
                        <a:rPr lang="en-US" sz="1400" b="0" i="1" u="none" strike="noStrike" dirty="0">
                          <a:solidFill>
                            <a:srgbClr val="000000"/>
                          </a:solidFill>
                          <a:effectLst/>
                          <a:latin typeface="Arial" panose="020B0604020202020204" pitchFamily="34" charset="0"/>
                          <a:cs typeface="Arial" panose="020B0604020202020204" pitchFamily="34" charset="0"/>
                        </a:rPr>
                        <a:t>Hyalella azteca</a:t>
                      </a:r>
                      <a:r>
                        <a:rPr lang="en-US" sz="1400" b="0" i="0" u="none" strike="noStrike" dirty="0">
                          <a:solidFill>
                            <a:srgbClr val="000000"/>
                          </a:solidFill>
                          <a:effectLst/>
                          <a:latin typeface="Arial" panose="020B0604020202020204" pitchFamily="34" charset="0"/>
                          <a:cs typeface="Arial" panose="020B0604020202020204" pitchFamily="34" charset="0"/>
                        </a:rPr>
                        <a:t> Toxicity - WC</a:t>
                      </a:r>
                      <a:endParaRPr lang="en-US" sz="1400" b="0" i="1" u="none" strike="noStrike" dirty="0">
                        <a:solidFill>
                          <a:srgbClr val="000000"/>
                        </a:solidFill>
                        <a:effectLst/>
                        <a:latin typeface="Arial" panose="020B0604020202020204" pitchFamily="34" charset="0"/>
                        <a:cs typeface="Arial" panose="020B0604020202020204" pitchFamily="34" charset="0"/>
                      </a:endParaRPr>
                    </a:p>
                  </a:txBody>
                  <a:tcPr marL="9519" marR="9519" marT="9519"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a:r>
                        <a:rPr lang="en-US" sz="1400" dirty="0">
                          <a:latin typeface="Arial" panose="020B0604020202020204" pitchFamily="34" charset="0"/>
                          <a:cs typeface="Arial" panose="020B0604020202020204" pitchFamily="34" charset="0"/>
                        </a:rPr>
                        <a:t>16</a:t>
                      </a:r>
                    </a:p>
                  </a:txBody>
                  <a:tcPr marL="9519" marR="9519" marT="9519"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ctr" rtl="0" fontAlgn="b"/>
                      <a:r>
                        <a:rPr lang="en-US" sz="1400" b="0" i="0" u="none" strike="noStrike">
                          <a:solidFill>
                            <a:srgbClr val="000000"/>
                          </a:solidFill>
                          <a:effectLst/>
                          <a:latin typeface="Arial" panose="020B0604020202020204" pitchFamily="34" charset="0"/>
                        </a:rPr>
                        <a:t>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gridSpan="2">
                  <a:txBody>
                    <a:bodyPr/>
                    <a:lstStyle/>
                    <a:p>
                      <a:pPr algn="ctr"/>
                      <a:r>
                        <a:rPr lang="en-US" sz="1400" b="0" i="0" u="none" strike="noStrike" dirty="0">
                          <a:solidFill>
                            <a:srgbClr val="000000"/>
                          </a:solidFill>
                          <a:effectLst/>
                          <a:latin typeface="Arial" panose="020B0604020202020204" pitchFamily="34" charset="0"/>
                          <a:cs typeface="Arial" panose="020B0604020202020204" pitchFamily="34" charset="0"/>
                        </a:rPr>
                        <a:t>1</a:t>
                      </a:r>
                      <a:endParaRPr lang="en-US" sz="1400" dirty="0">
                        <a:latin typeface="Arial" panose="020B0604020202020204" pitchFamily="34" charset="0"/>
                        <a:cs typeface="Arial" panose="020B0604020202020204" pitchFamily="34" charset="0"/>
                      </a:endParaRPr>
                    </a:p>
                  </a:txBody>
                  <a:tcPr marL="9519" marR="9519" marT="9519"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ctr" rtl="0" fontAlgn="b"/>
                      <a:r>
                        <a:rPr lang="en-US" sz="1000" b="0" i="0" u="none" strike="noStrike">
                          <a:solidFill>
                            <a:srgbClr val="000000"/>
                          </a:solidFill>
                          <a:effectLst/>
                          <a:latin typeface="Arial" panose="020B0604020202020204" pitchFamily="34" charset="0"/>
                        </a:rPr>
                        <a:t>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b"/>
                      <a:r>
                        <a:rPr lang="en-US" sz="1400" b="0" i="0" u="none" strike="noStrike" dirty="0">
                          <a:solidFill>
                            <a:srgbClr val="000000"/>
                          </a:solidFill>
                          <a:effectLst/>
                          <a:latin typeface="Arial" panose="020B0604020202020204" pitchFamily="34" charset="0"/>
                          <a:cs typeface="Arial" panose="020B0604020202020204" pitchFamily="34" charset="0"/>
                        </a:rPr>
                        <a:t>0.9%</a:t>
                      </a:r>
                    </a:p>
                  </a:txBody>
                  <a:tcPr marL="9519" marR="9519" marT="9519"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24514229"/>
                  </a:ext>
                </a:extLst>
              </a:tr>
              <a:tr h="321693">
                <a:tc>
                  <a:txBody>
                    <a:bodyPr/>
                    <a:lstStyle/>
                    <a:p>
                      <a:pPr algn="l" rtl="0" fontAlgn="b"/>
                      <a:r>
                        <a:rPr lang="en-US" sz="1400" b="0" i="1" u="none" strike="noStrike" dirty="0" err="1">
                          <a:solidFill>
                            <a:srgbClr val="000000"/>
                          </a:solidFill>
                          <a:effectLst/>
                          <a:latin typeface="Arial" panose="020B0604020202020204" pitchFamily="34" charset="0"/>
                          <a:cs typeface="Arial" panose="020B0604020202020204" pitchFamily="34" charset="0"/>
                        </a:rPr>
                        <a:t>Hyalella</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none" strike="noStrike" dirty="0" err="1">
                          <a:solidFill>
                            <a:srgbClr val="000000"/>
                          </a:solidFill>
                          <a:effectLst/>
                          <a:latin typeface="Arial" panose="020B0604020202020204" pitchFamily="34" charset="0"/>
                          <a:cs typeface="Arial" panose="020B0604020202020204" pitchFamily="34" charset="0"/>
                        </a:rPr>
                        <a:t>azteca</a:t>
                      </a:r>
                      <a:r>
                        <a:rPr lang="en-US" sz="1400" b="0" i="0" u="none" strike="noStrike" dirty="0">
                          <a:solidFill>
                            <a:srgbClr val="000000"/>
                          </a:solidFill>
                          <a:effectLst/>
                          <a:latin typeface="Arial" panose="020B0604020202020204" pitchFamily="34" charset="0"/>
                          <a:cs typeface="Arial" panose="020B0604020202020204" pitchFamily="34" charset="0"/>
                        </a:rPr>
                        <a:t> Toxicity - Sed</a:t>
                      </a:r>
                      <a:endParaRPr lang="en-US" sz="1400" b="0" i="1" u="none" strike="noStrike" dirty="0">
                        <a:solidFill>
                          <a:srgbClr val="000000"/>
                        </a:solidFill>
                        <a:effectLst/>
                        <a:latin typeface="Arial" panose="020B0604020202020204" pitchFamily="34" charset="0"/>
                        <a:cs typeface="Arial" panose="020B0604020202020204" pitchFamily="34" charset="0"/>
                      </a:endParaRPr>
                    </a:p>
                  </a:txBody>
                  <a:tcPr marL="9519" marR="9519" marT="9519"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ctr"/>
                      <a:r>
                        <a:rPr lang="en-US" sz="1400" dirty="0">
                          <a:latin typeface="Arial" panose="020B0604020202020204" pitchFamily="34" charset="0"/>
                          <a:cs typeface="Arial" panose="020B0604020202020204" pitchFamily="34" charset="0"/>
                        </a:rPr>
                        <a:t>10</a:t>
                      </a:r>
                    </a:p>
                  </a:txBody>
                  <a:tcPr marL="9519" marR="9519" marT="9519"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ctr" rtl="0" fontAlgn="b"/>
                      <a:r>
                        <a:rPr lang="en-US" sz="1400" b="0" i="0" u="none" strike="noStrike">
                          <a:solidFill>
                            <a:srgbClr val="000000"/>
                          </a:solidFill>
                          <a:effectLst/>
                          <a:latin typeface="Arial" panose="020B0604020202020204" pitchFamily="34" charset="0"/>
                        </a:rPr>
                        <a:t>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pPr algn="ctr"/>
                      <a:r>
                        <a:rPr lang="en-US" sz="1400" b="0" i="0" u="none" strike="noStrike" dirty="0">
                          <a:solidFill>
                            <a:srgbClr val="000000"/>
                          </a:solidFill>
                          <a:effectLst/>
                          <a:latin typeface="Arial" panose="020B0604020202020204" pitchFamily="34" charset="0"/>
                          <a:cs typeface="Arial" panose="020B0604020202020204" pitchFamily="34" charset="0"/>
                        </a:rPr>
                        <a:t>0</a:t>
                      </a:r>
                      <a:endParaRPr lang="en-US" sz="1400" dirty="0">
                        <a:latin typeface="Arial" panose="020B0604020202020204" pitchFamily="34" charset="0"/>
                        <a:cs typeface="Arial" panose="020B0604020202020204" pitchFamily="34" charset="0"/>
                      </a:endParaRPr>
                    </a:p>
                  </a:txBody>
                  <a:tcPr marL="9519" marR="9519" marT="9519"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pPr algn="ctr" rtl="0" fontAlgn="b"/>
                      <a:r>
                        <a:rPr lang="en-US" sz="1000" b="0" i="0" u="none" strike="noStrike">
                          <a:solidFill>
                            <a:srgbClr val="000000"/>
                          </a:solidFill>
                          <a:effectLst/>
                          <a:latin typeface="Arial" panose="020B0604020202020204" pitchFamily="34" charset="0"/>
                        </a:rPr>
                        <a:t>37.5%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Arial" panose="020B0604020202020204" pitchFamily="34" charset="0"/>
                          <a:cs typeface="Arial" panose="020B0604020202020204" pitchFamily="34" charset="0"/>
                        </a:rPr>
                        <a:t>0.0%</a:t>
                      </a:r>
                    </a:p>
                  </a:txBody>
                  <a:tcPr marL="9519" marR="9519" marT="9519"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2529569"/>
                  </a:ext>
                </a:extLst>
              </a:tr>
              <a:tr h="679904">
                <a:tc gridSpan="6">
                  <a:txBody>
                    <a:bodyPr/>
                    <a:lstStyle/>
                    <a:p>
                      <a:pPr algn="l" rtl="0" fontAlgn="t"/>
                      <a:endParaRPr lang="en-US" sz="1100" b="0" i="0" u="none" strike="noStrike" dirty="0">
                        <a:solidFill>
                          <a:srgbClr val="000000"/>
                        </a:solidFill>
                        <a:effectLst/>
                        <a:latin typeface="Arial" panose="020B0604020202020204" pitchFamily="34" charset="0"/>
                      </a:endParaRPr>
                    </a:p>
                    <a:p>
                      <a:pPr algn="l" rtl="0" fontAlgn="t"/>
                      <a:r>
                        <a:rPr lang="en-US" sz="1100" b="0" i="0" u="none" strike="noStrike" dirty="0">
                          <a:solidFill>
                            <a:srgbClr val="000000"/>
                          </a:solidFill>
                          <a:effectLst/>
                          <a:latin typeface="Arial" panose="020B0604020202020204" pitchFamily="34" charset="0"/>
                        </a:rPr>
                        <a:t>[1] = Includes field duplicate analyses</a:t>
                      </a:r>
                    </a:p>
                    <a:p>
                      <a:pPr algn="l" rtl="0" fontAlgn="t"/>
                      <a:r>
                        <a:rPr lang="en-US" sz="1100" b="0" i="0" u="none" strike="noStrike" dirty="0">
                          <a:solidFill>
                            <a:srgbClr val="000000"/>
                          </a:solidFill>
                          <a:effectLst/>
                          <a:latin typeface="Arial" panose="020B0604020202020204" pitchFamily="34" charset="0"/>
                        </a:rPr>
                        <a:t>[2] = Pyrethroid exceedance considers measured concentrations of six TMDL pyrethroids (bifenthrin, cyfluthrin, cypermethrin, esfenvalerate, lambda-cyhalothrin, permethrin)</a:t>
                      </a:r>
                    </a:p>
                  </a:txBody>
                  <a:tcPr marL="9519" marR="9519" marT="9519"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lnL w="12700" cmpd="sng">
                      <a:noFill/>
                      <a:prstDash val="solid"/>
                    </a:lnL>
                    <a:lnT w="6350" cap="flat" cmpd="sng" algn="ctr">
                      <a:solidFill>
                        <a:srgbClr val="000000"/>
                      </a:solidFill>
                      <a:prstDash val="solid"/>
                      <a:round/>
                      <a:headEnd type="none" w="med" len="med"/>
                      <a:tailEnd type="none" w="med" len="med"/>
                    </a:lnT>
                  </a:tcPr>
                </a:tc>
                <a:tc hMerge="1">
                  <a:txBody>
                    <a:bodyPr/>
                    <a:lstStyle/>
                    <a:p>
                      <a:endParaRPr lang="en-US"/>
                    </a:p>
                  </a:txBody>
                  <a:tcPr>
                    <a:lnL w="12700" cmpd="sng">
                      <a:noFill/>
                      <a:prstDash val="solid"/>
                    </a:lnL>
                    <a:lnT w="6350" cap="flat" cmpd="sng" algn="ctr">
                      <a:solidFill>
                        <a:srgbClr val="000000"/>
                      </a:solidFill>
                      <a:prstDash val="solid"/>
                      <a:round/>
                      <a:headEnd type="none" w="med" len="med"/>
                      <a:tailEnd type="none" w="med" len="med"/>
                    </a:lnT>
                  </a:tcPr>
                </a:tc>
                <a:tc hMerge="1">
                  <a:txBody>
                    <a:bodyPr/>
                    <a:lstStyle/>
                    <a:p>
                      <a:endParaRPr lang="en-US"/>
                    </a:p>
                  </a:txBody>
                  <a:tcPr>
                    <a:lnL w="12700" cmpd="sng">
                      <a:noFill/>
                      <a:prstDash val="solid"/>
                    </a:lnL>
                    <a:lnT w="6350" cap="flat" cmpd="sng" algn="ctr">
                      <a:solidFill>
                        <a:srgbClr val="000000"/>
                      </a:solidFill>
                      <a:prstDash val="solid"/>
                      <a:round/>
                      <a:headEnd type="none" w="med" len="med"/>
                      <a:tailEnd type="none" w="med" len="med"/>
                    </a:lnT>
                  </a:tcPr>
                </a:tc>
                <a:tc hMerge="1">
                  <a:txBody>
                    <a:bodyPr/>
                    <a:lstStyle/>
                    <a:p>
                      <a:pPr algn="l" rtl="0" fontAlgn="t"/>
                      <a:endParaRPr lang="en-US" sz="1200" b="0" i="0" u="none" strike="noStrike">
                        <a:solidFill>
                          <a:srgbClr val="000000"/>
                        </a:solidFill>
                        <a:effectLst/>
                        <a:latin typeface="Arial" panose="020B0604020202020204" pitchFamily="34" charset="0"/>
                      </a:endParaRPr>
                    </a:p>
                  </a:txBody>
                  <a:tcPr marL="9525" marR="9525" marT="9525"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912567114"/>
                  </a:ext>
                </a:extLst>
              </a:tr>
              <a:tr h="314239">
                <a:tc gridSpan="2">
                  <a:txBody>
                    <a:bodyPr/>
                    <a:lstStyle/>
                    <a:p>
                      <a:pPr algn="l" rtl="0" fontAlgn="b"/>
                      <a:r>
                        <a:rPr lang="en-US" sz="1100" b="0" i="0" u="none" strike="noStrike" dirty="0">
                          <a:solidFill>
                            <a:srgbClr val="000000"/>
                          </a:solidFill>
                          <a:effectLst/>
                          <a:latin typeface="Arial" panose="020B0604020202020204" pitchFamily="34" charset="0"/>
                        </a:rPr>
                        <a:t>WC = water column, Sed = sediment</a:t>
                      </a:r>
                    </a:p>
                  </a:txBody>
                  <a:tcPr marL="9519" marR="9519" marT="9519" marB="0" anchor="b">
                    <a:lnL>
                      <a:noFill/>
                    </a:lnL>
                    <a:lnR>
                      <a:noFill/>
                    </a:lnR>
                    <a:lnT>
                      <a:noFill/>
                    </a:lnT>
                    <a:lnB>
                      <a:noFill/>
                    </a:lnB>
                  </a:tcPr>
                </a:tc>
                <a:tc hMerge="1">
                  <a:txBody>
                    <a:bodyPr/>
                    <a:lstStyle/>
                    <a:p>
                      <a:pPr algn="l" rtl="0" fontAlgn="b"/>
                      <a:endParaRPr lang="en-US" sz="12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gridSpan="2">
                  <a:txBody>
                    <a:bodyPr/>
                    <a:lstStyle/>
                    <a:p>
                      <a:pPr algn="l" fontAlgn="b"/>
                      <a:endParaRPr lang="en-US" sz="1600" b="0" i="0" u="none" strike="noStrike" dirty="0">
                        <a:solidFill>
                          <a:srgbClr val="000000"/>
                        </a:solidFill>
                        <a:effectLst/>
                        <a:latin typeface="Calibri" panose="020F0502020204030204" pitchFamily="34" charset="0"/>
                      </a:endParaRPr>
                    </a:p>
                  </a:txBody>
                  <a:tcPr marL="9519" marR="9519" marT="9519" marB="0" anchor="b">
                    <a:lnL>
                      <a:noFill/>
                    </a:lnL>
                    <a:lnR>
                      <a:noFill/>
                    </a:lnR>
                    <a:lnT w="12700" cmpd="sng">
                      <a:noFill/>
                      <a:prstDash val="solid"/>
                    </a:lnT>
                    <a:lnB>
                      <a:noFill/>
                    </a:lnB>
                  </a:tcPr>
                </a:tc>
                <a:tc hMerge="1">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B>
                      <a:noFill/>
                    </a:lnB>
                  </a:tcPr>
                </a:tc>
                <a:tc gridSpan="2">
                  <a:txBody>
                    <a:bodyPr/>
                    <a:lstStyle/>
                    <a:p>
                      <a:pPr algn="l" fontAlgn="b"/>
                      <a:endParaRPr lang="en-US" sz="2000" b="0" i="0" u="none" strike="noStrike" dirty="0">
                        <a:solidFill>
                          <a:srgbClr val="000000"/>
                        </a:solidFill>
                        <a:effectLst/>
                        <a:latin typeface="Calibri" panose="020F0502020204030204" pitchFamily="34" charset="0"/>
                      </a:endParaRPr>
                    </a:p>
                  </a:txBody>
                  <a:tcPr marL="9519" marR="9519" marT="9519" marB="0" anchor="b">
                    <a:lnL>
                      <a:noFill/>
                    </a:lnL>
                    <a:lnR>
                      <a:noFill/>
                    </a:lnR>
                    <a:lnT w="12700" cmpd="sng">
                      <a:noFill/>
                      <a:prstDash val="solid"/>
                    </a:lnT>
                    <a:lnB>
                      <a:noFill/>
                    </a:lnB>
                  </a:tcPr>
                </a:tc>
                <a:tc hMerge="1">
                  <a:txBody>
                    <a:bodyPr/>
                    <a:lstStyle/>
                    <a:p>
                      <a:pPr algn="l"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956336953"/>
                  </a:ext>
                </a:extLst>
              </a:tr>
              <a:tr h="314239">
                <a:tc gridSpan="4">
                  <a:txBody>
                    <a:bodyPr/>
                    <a:lstStyle/>
                    <a:p>
                      <a:pPr algn="l" fontAlgn="b"/>
                      <a:endParaRPr lang="en-US" sz="1100" b="0" i="0" u="none" strike="noStrike" dirty="0">
                        <a:solidFill>
                          <a:srgbClr val="000000"/>
                        </a:solidFill>
                        <a:effectLst/>
                        <a:latin typeface="Arial" panose="020B0604020202020204" pitchFamily="34" charset="0"/>
                      </a:endParaRPr>
                    </a:p>
                  </a:txBody>
                  <a:tcPr marL="9519" marR="9519" marT="9519" marB="0" anchor="b">
                    <a:lnL>
                      <a:noFill/>
                    </a:lnL>
                    <a:lnR>
                      <a:noFill/>
                    </a:lnR>
                    <a:lnT>
                      <a:noFill/>
                    </a:lnT>
                    <a:lnB>
                      <a:noFill/>
                    </a:lnB>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pPr algn="l" fontAlgn="b"/>
                      <a:endParaRPr lang="en-US" sz="1200" b="0" i="0" u="none" strike="noStrike" dirty="0">
                        <a:solidFill>
                          <a:srgbClr val="000000"/>
                        </a:solidFill>
                        <a:effectLst/>
                        <a:latin typeface="Arial" panose="020B0604020202020204" pitchFamily="34" charset="0"/>
                      </a:endParaRPr>
                    </a:p>
                  </a:txBody>
                  <a:tcPr marL="9525" marR="9525" marT="9525" marB="0" anchor="b">
                    <a:lnL>
                      <a:noFill/>
                    </a:lnL>
                    <a:lnR>
                      <a:noFill/>
                    </a:lnR>
                    <a:lnT>
                      <a:noFill/>
                    </a:lnT>
                    <a:lnB>
                      <a:noFill/>
                    </a:lnB>
                  </a:tcPr>
                </a:tc>
                <a:tc gridSpan="2">
                  <a:txBody>
                    <a:bodyPr/>
                    <a:lstStyle/>
                    <a:p>
                      <a:pPr algn="l" fontAlgn="b"/>
                      <a:endParaRPr lang="en-US" sz="2000" b="0" i="0" u="none" strike="noStrike" dirty="0">
                        <a:solidFill>
                          <a:srgbClr val="000000"/>
                        </a:solidFill>
                        <a:effectLst/>
                        <a:latin typeface="Calibri" panose="020F0502020204030204" pitchFamily="34" charset="0"/>
                      </a:endParaRPr>
                    </a:p>
                  </a:txBody>
                  <a:tcPr marL="9519" marR="9519" marT="9519" marB="0" anchor="b">
                    <a:lnL>
                      <a:noFill/>
                    </a:lnL>
                    <a:lnR>
                      <a:noFill/>
                    </a:lnR>
                    <a:lnT>
                      <a:noFill/>
                    </a:lnT>
                    <a:lnB>
                      <a:noFill/>
                    </a:lnB>
                  </a:tcPr>
                </a:tc>
                <a:tc hMerge="1">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390247444"/>
                  </a:ext>
                </a:extLst>
              </a:tr>
            </a:tbl>
          </a:graphicData>
        </a:graphic>
      </p:graphicFrame>
      <p:pic>
        <p:nvPicPr>
          <p:cNvPr id="10" name="Audio 9">
            <a:hlinkClick r:id="" action="ppaction://media"/>
            <a:extLst>
              <a:ext uri="{FF2B5EF4-FFF2-40B4-BE49-F238E27FC236}">
                <a16:creationId xmlns:a16="http://schemas.microsoft.com/office/drawing/2014/main" id="{36084809-75ED-E0B0-8CBE-CCEF9BE690C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2763377320"/>
      </p:ext>
    </p:extLst>
  </p:cSld>
  <p:clrMapOvr>
    <a:masterClrMapping/>
  </p:clrMapOvr>
  <mc:AlternateContent xmlns:mc="http://schemas.openxmlformats.org/markup-compatibility/2006" xmlns:p14="http://schemas.microsoft.com/office/powerpoint/2010/main">
    <mc:Choice Requires="p14">
      <p:transition spd="med" p14:dur="700" advTm="89485">
        <p:fade/>
      </p:transition>
    </mc:Choice>
    <mc:Fallback xmlns="">
      <p:transition spd="med" advTm="894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86701C-9A33-4757-B11D-7D570669132F}"/>
              </a:ext>
            </a:extLst>
          </p:cNvPr>
          <p:cNvSpPr/>
          <p:nvPr/>
        </p:nvSpPr>
        <p:spPr>
          <a:xfrm>
            <a:off x="926187" y="1373208"/>
            <a:ext cx="10496475" cy="913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6"/>
            <a:endParaRPr lang="en-US" sz="1797">
              <a:solidFill>
                <a:prstClr val="white"/>
              </a:solidFill>
              <a:latin typeface="Franklin Gothic Book" panose="020B0503020102020204"/>
            </a:endParaRPr>
          </a:p>
        </p:txBody>
      </p:sp>
      <p:sp>
        <p:nvSpPr>
          <p:cNvPr id="6" name="Rectangle 5">
            <a:extLst>
              <a:ext uri="{FF2B5EF4-FFF2-40B4-BE49-F238E27FC236}">
                <a16:creationId xmlns:a16="http://schemas.microsoft.com/office/drawing/2014/main" id="{8511EC78-5AAE-45F9-ABEE-B9982F988D69}"/>
              </a:ext>
            </a:extLst>
          </p:cNvPr>
          <p:cNvSpPr/>
          <p:nvPr/>
        </p:nvSpPr>
        <p:spPr>
          <a:xfrm>
            <a:off x="7106069" y="95205"/>
            <a:ext cx="2795371" cy="611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6"/>
            <a:endParaRPr lang="en-US" sz="1797">
              <a:solidFill>
                <a:prstClr val="white"/>
              </a:solidFill>
              <a:latin typeface="Franklin Gothic Book" panose="020B0503020102020204"/>
            </a:endParaRPr>
          </a:p>
        </p:txBody>
      </p:sp>
      <p:sp>
        <p:nvSpPr>
          <p:cNvPr id="10" name="TextBox 9">
            <a:extLst>
              <a:ext uri="{FF2B5EF4-FFF2-40B4-BE49-F238E27FC236}">
                <a16:creationId xmlns:a16="http://schemas.microsoft.com/office/drawing/2014/main" id="{C43D5F61-FFE5-4FF4-97D9-E381A2C70095}"/>
              </a:ext>
            </a:extLst>
          </p:cNvPr>
          <p:cNvSpPr txBox="1"/>
          <p:nvPr/>
        </p:nvSpPr>
        <p:spPr>
          <a:xfrm>
            <a:off x="744000" y="535665"/>
            <a:ext cx="10832528" cy="584319"/>
          </a:xfrm>
          <a:prstGeom prst="rect">
            <a:avLst/>
          </a:prstGeom>
          <a:noFill/>
        </p:spPr>
        <p:txBody>
          <a:bodyPr wrap="square">
            <a:spAutoFit/>
          </a:bodyPr>
          <a:lstStyle/>
          <a:p>
            <a:pPr defTabSz="456926" fontAlgn="b"/>
            <a:r>
              <a:rPr lang="en-US" sz="3197" b="1" dirty="0">
                <a:solidFill>
                  <a:srgbClr val="58B6C0"/>
                </a:solidFill>
                <a:latin typeface="Bahnschrift SemiBold" panose="020B0502040204020203" pitchFamily="34" charset="0"/>
              </a:rPr>
              <a:t>SVWQC Pyrethroid Monitoring: </a:t>
            </a:r>
            <a:r>
              <a:rPr lang="en-US" sz="2397" b="1" dirty="0">
                <a:solidFill>
                  <a:srgbClr val="58B6C0"/>
                </a:solidFill>
                <a:latin typeface="Bahnschrift SemiBold" panose="020B0502040204020203" pitchFamily="34" charset="0"/>
              </a:rPr>
              <a:t>Jan 2018 - September 2024</a:t>
            </a:r>
          </a:p>
        </p:txBody>
      </p:sp>
      <p:graphicFrame>
        <p:nvGraphicFramePr>
          <p:cNvPr id="2" name="Table 1">
            <a:extLst>
              <a:ext uri="{FF2B5EF4-FFF2-40B4-BE49-F238E27FC236}">
                <a16:creationId xmlns:a16="http://schemas.microsoft.com/office/drawing/2014/main" id="{1AE1D0BD-4B86-25AE-0DB4-2C5F5B63B74A}"/>
              </a:ext>
            </a:extLst>
          </p:cNvPr>
          <p:cNvGraphicFramePr>
            <a:graphicFrameLocks noGrp="1"/>
          </p:cNvGraphicFramePr>
          <p:nvPr>
            <p:extLst>
              <p:ext uri="{D42A27DB-BD31-4B8C-83A1-F6EECF244321}">
                <p14:modId xmlns:p14="http://schemas.microsoft.com/office/powerpoint/2010/main" val="2348646325"/>
              </p:ext>
            </p:extLst>
          </p:nvPr>
        </p:nvGraphicFramePr>
        <p:xfrm>
          <a:off x="830998" y="1244360"/>
          <a:ext cx="6986770" cy="4369258"/>
        </p:xfrm>
        <a:graphic>
          <a:graphicData uri="http://schemas.openxmlformats.org/drawingml/2006/table">
            <a:tbl>
              <a:tblPr/>
              <a:tblGrid>
                <a:gridCol w="1267703">
                  <a:extLst>
                    <a:ext uri="{9D8B030D-6E8A-4147-A177-3AD203B41FA5}">
                      <a16:colId xmlns:a16="http://schemas.microsoft.com/office/drawing/2014/main" val="4127711636"/>
                    </a:ext>
                  </a:extLst>
                </a:gridCol>
                <a:gridCol w="1296513">
                  <a:extLst>
                    <a:ext uri="{9D8B030D-6E8A-4147-A177-3AD203B41FA5}">
                      <a16:colId xmlns:a16="http://schemas.microsoft.com/office/drawing/2014/main" val="3407842063"/>
                    </a:ext>
                  </a:extLst>
                </a:gridCol>
                <a:gridCol w="1498195">
                  <a:extLst>
                    <a:ext uri="{9D8B030D-6E8A-4147-A177-3AD203B41FA5}">
                      <a16:colId xmlns:a16="http://schemas.microsoft.com/office/drawing/2014/main" val="3964363104"/>
                    </a:ext>
                  </a:extLst>
                </a:gridCol>
                <a:gridCol w="1224485">
                  <a:extLst>
                    <a:ext uri="{9D8B030D-6E8A-4147-A177-3AD203B41FA5}">
                      <a16:colId xmlns:a16="http://schemas.microsoft.com/office/drawing/2014/main" val="2535534802"/>
                    </a:ext>
                  </a:extLst>
                </a:gridCol>
                <a:gridCol w="1699874">
                  <a:extLst>
                    <a:ext uri="{9D8B030D-6E8A-4147-A177-3AD203B41FA5}">
                      <a16:colId xmlns:a16="http://schemas.microsoft.com/office/drawing/2014/main" val="1031620863"/>
                    </a:ext>
                  </a:extLst>
                </a:gridCol>
              </a:tblGrid>
              <a:tr h="236176">
                <a:tc>
                  <a:txBody>
                    <a:bodyPr/>
                    <a:lstStyle/>
                    <a:p>
                      <a:pPr algn="ctr" fontAlgn="b"/>
                      <a:r>
                        <a:rPr lang="en-US" sz="1400" b="1" i="0" u="none" strike="noStrike" dirty="0">
                          <a:solidFill>
                            <a:srgbClr val="000000"/>
                          </a:solidFill>
                          <a:effectLst/>
                          <a:latin typeface="Arial" panose="020B0604020202020204" pitchFamily="34" charset="0"/>
                        </a:rPr>
                        <a:t>Subwatershed</a:t>
                      </a:r>
                    </a:p>
                  </a:txBody>
                  <a:tcPr marL="9519" marR="9519" marT="951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Arial" panose="020B0604020202020204" pitchFamily="34" charset="0"/>
                        </a:rPr>
                        <a:t>SiteID</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Arial" panose="020B0604020202020204" pitchFamily="34" charset="0"/>
                        </a:rPr>
                        <a:t># Exc</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Arial" panose="020B0604020202020204" pitchFamily="34" charset="0"/>
                        </a:rPr>
                        <a:t># Analyses*</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err="1">
                          <a:solidFill>
                            <a:srgbClr val="000000"/>
                          </a:solidFill>
                          <a:effectLst/>
                          <a:latin typeface="Arial" panose="020B0604020202020204" pitchFamily="34" charset="0"/>
                        </a:rPr>
                        <a:t>Exc</a:t>
                      </a:r>
                      <a:r>
                        <a:rPr lang="en-US" sz="1400" b="1" i="0" u="none" strike="noStrike" dirty="0">
                          <a:solidFill>
                            <a:srgbClr val="000000"/>
                          </a:solidFill>
                          <a:effectLst/>
                          <a:latin typeface="Arial" panose="020B0604020202020204" pitchFamily="34" charset="0"/>
                        </a:rPr>
                        <a:t> Rate</a:t>
                      </a:r>
                    </a:p>
                  </a:txBody>
                  <a:tcPr marL="9519" marR="9519" marT="951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3472624"/>
                  </a:ext>
                </a:extLst>
              </a:tr>
              <a:tr h="236176">
                <a:tc rowSpan="4">
                  <a:txBody>
                    <a:bodyPr/>
                    <a:lstStyle/>
                    <a:p>
                      <a:pPr algn="l" fontAlgn="t"/>
                      <a:r>
                        <a:rPr lang="en-US" sz="1100" b="0" i="0" u="none" strike="noStrike">
                          <a:solidFill>
                            <a:srgbClr val="000000"/>
                          </a:solidFill>
                          <a:effectLst/>
                          <a:latin typeface="Arial" panose="020B0604020202020204" pitchFamily="34" charset="0"/>
                        </a:rPr>
                        <a:t>BYS</a:t>
                      </a:r>
                    </a:p>
                  </a:txBody>
                  <a:tcPr marL="9519" marR="9519" marT="9519"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LHNCT</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5</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31</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16.1%</a:t>
                      </a:r>
                    </a:p>
                  </a:txBody>
                  <a:tcPr marL="9519" marR="9519" marT="951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68986079"/>
                  </a:ext>
                </a:extLst>
              </a:tr>
              <a:tr h="236176">
                <a:tc vMerge="1">
                  <a:txBody>
                    <a:bodyPr/>
                    <a:lstStyle/>
                    <a:p>
                      <a:endParaRPr lang="en-US"/>
                    </a:p>
                  </a:txBody>
                  <a:tcPr/>
                </a:tc>
                <a:tc>
                  <a:txBody>
                    <a:bodyPr/>
                    <a:lstStyle/>
                    <a:p>
                      <a:pPr algn="l" fontAlgn="b"/>
                      <a:r>
                        <a:rPr lang="en-US" sz="1100" b="0" i="0" u="none" strike="noStrike">
                          <a:solidFill>
                            <a:srgbClr val="000000"/>
                          </a:solidFill>
                          <a:effectLst/>
                          <a:latin typeface="Arial" panose="020B0604020202020204" pitchFamily="34" charset="0"/>
                        </a:rPr>
                        <a:t>LSNKR</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12</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30</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40.0%</a:t>
                      </a:r>
                    </a:p>
                  </a:txBody>
                  <a:tcPr marL="9519" marR="9519" marT="951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518203951"/>
                  </a:ext>
                </a:extLst>
              </a:tr>
              <a:tr h="236176">
                <a:tc vMerge="1">
                  <a:txBody>
                    <a:bodyPr/>
                    <a:lstStyle/>
                    <a:p>
                      <a:endParaRPr lang="en-US"/>
                    </a:p>
                  </a:txBody>
                  <a:tcPr/>
                </a:tc>
                <a:tc>
                  <a:txBody>
                    <a:bodyPr/>
                    <a:lstStyle/>
                    <a:p>
                      <a:pPr algn="l" fontAlgn="b"/>
                      <a:r>
                        <a:rPr lang="en-US" sz="1100" b="0" i="0" u="none" strike="noStrike">
                          <a:solidFill>
                            <a:srgbClr val="000000"/>
                          </a:solidFill>
                          <a:effectLst/>
                          <a:latin typeface="Arial" panose="020B0604020202020204" pitchFamily="34" charset="0"/>
                        </a:rPr>
                        <a:t>PNCHY</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18</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33</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54.5%</a:t>
                      </a:r>
                    </a:p>
                  </a:txBody>
                  <a:tcPr marL="9519" marR="9519" marT="951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363966688"/>
                  </a:ext>
                </a:extLst>
              </a:tr>
              <a:tr h="247985">
                <a:tc vMerge="1">
                  <a:txBody>
                    <a:bodyPr/>
                    <a:lstStyle/>
                    <a:p>
                      <a:endParaRPr lang="en-US"/>
                    </a:p>
                  </a:txBody>
                  <a:tcPr/>
                </a:tc>
                <a:tc>
                  <a:txBody>
                    <a:bodyPr/>
                    <a:lstStyle/>
                    <a:p>
                      <a:pPr algn="l" fontAlgn="b"/>
                      <a:r>
                        <a:rPr lang="en-US" sz="1100" b="0" i="0" u="none" strike="noStrike">
                          <a:solidFill>
                            <a:srgbClr val="000000"/>
                          </a:solidFill>
                          <a:effectLst/>
                          <a:latin typeface="Arial" panose="020B0604020202020204" pitchFamily="34" charset="0"/>
                        </a:rPr>
                        <a:t>SSKNK</a:t>
                      </a:r>
                    </a:p>
                  </a:txBody>
                  <a:tcPr marL="9519" marR="9519" marT="951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100" b="0" i="0" u="none" strike="noStrike" dirty="0">
                          <a:solidFill>
                            <a:srgbClr val="000000"/>
                          </a:solidFill>
                          <a:effectLst/>
                          <a:latin typeface="Arial" panose="020B0604020202020204" pitchFamily="34" charset="0"/>
                        </a:rPr>
                        <a:t>0</a:t>
                      </a:r>
                    </a:p>
                  </a:txBody>
                  <a:tcPr marL="9519" marR="9519" marT="951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17</a:t>
                      </a:r>
                    </a:p>
                  </a:txBody>
                  <a:tcPr marL="9519" marR="9519" marT="951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0.0%</a:t>
                      </a:r>
                    </a:p>
                  </a:txBody>
                  <a:tcPr marL="9519" marR="9519" marT="951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7755994"/>
                  </a:ext>
                </a:extLst>
              </a:tr>
              <a:tr h="236176">
                <a:tc rowSpan="3">
                  <a:txBody>
                    <a:bodyPr/>
                    <a:lstStyle/>
                    <a:p>
                      <a:pPr algn="l" fontAlgn="t"/>
                      <a:r>
                        <a:rPr lang="en-US" sz="1100" b="0" i="0" u="none" strike="noStrike">
                          <a:solidFill>
                            <a:srgbClr val="000000"/>
                          </a:solidFill>
                          <a:effectLst/>
                          <a:latin typeface="Arial" panose="020B0604020202020204" pitchFamily="34" charset="0"/>
                        </a:rPr>
                        <a:t>Colusa Glenn</a:t>
                      </a:r>
                    </a:p>
                  </a:txBody>
                  <a:tcPr marL="9519" marR="9519" marT="9519" marB="0">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COLDR</a:t>
                      </a:r>
                    </a:p>
                  </a:txBody>
                  <a:tcPr marL="9519" marR="9519" marT="9519"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100" b="0" i="0" u="none" strike="noStrike">
                          <a:solidFill>
                            <a:srgbClr val="000000"/>
                          </a:solidFill>
                          <a:effectLst/>
                          <a:latin typeface="Arial" panose="020B0604020202020204" pitchFamily="34" charset="0"/>
                        </a:rPr>
                        <a:t>2</a:t>
                      </a:r>
                    </a:p>
                  </a:txBody>
                  <a:tcPr marL="9519" marR="9519" marT="9519"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20</a:t>
                      </a:r>
                    </a:p>
                  </a:txBody>
                  <a:tcPr marL="9519" marR="9519" marT="9519"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10.0%</a:t>
                      </a:r>
                    </a:p>
                  </a:txBody>
                  <a:tcPr marL="9519" marR="9519" marT="9519"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292340045"/>
                  </a:ext>
                </a:extLst>
              </a:tr>
              <a:tr h="236176">
                <a:tc vMerge="1">
                  <a:txBody>
                    <a:bodyPr/>
                    <a:lstStyle/>
                    <a:p>
                      <a:endParaRPr lang="en-US"/>
                    </a:p>
                  </a:txBody>
                  <a:tcPr/>
                </a:tc>
                <a:tc>
                  <a:txBody>
                    <a:bodyPr/>
                    <a:lstStyle/>
                    <a:p>
                      <a:pPr algn="l" fontAlgn="b"/>
                      <a:r>
                        <a:rPr lang="en-US" sz="1100" b="0" i="0" u="none" strike="noStrike">
                          <a:solidFill>
                            <a:srgbClr val="000000"/>
                          </a:solidFill>
                          <a:effectLst/>
                          <a:latin typeface="Arial" panose="020B0604020202020204" pitchFamily="34" charset="0"/>
                        </a:rPr>
                        <a:t>FRSHC</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6</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26</a:t>
                      </a:r>
                    </a:p>
                  </a:txBody>
                  <a:tcPr marL="9519" marR="9519" marT="951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23.1%</a:t>
                      </a:r>
                    </a:p>
                  </a:txBody>
                  <a:tcPr marL="9519" marR="9519" marT="951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81358757"/>
                  </a:ext>
                </a:extLst>
              </a:tr>
              <a:tr h="247985">
                <a:tc vMerge="1">
                  <a:txBody>
                    <a:bodyPr/>
                    <a:lstStyle/>
                    <a:p>
                      <a:endParaRPr lang="en-US"/>
                    </a:p>
                  </a:txBody>
                  <a:tcPr/>
                </a:tc>
                <a:tc>
                  <a:txBody>
                    <a:bodyPr/>
                    <a:lstStyle/>
                    <a:p>
                      <a:pPr algn="l" fontAlgn="b"/>
                      <a:r>
                        <a:rPr lang="en-US" sz="1100" b="0" i="0" u="none" strike="noStrike">
                          <a:solidFill>
                            <a:srgbClr val="000000"/>
                          </a:solidFill>
                          <a:effectLst/>
                          <a:latin typeface="Arial" panose="020B0604020202020204" pitchFamily="34" charset="0"/>
                        </a:rPr>
                        <a:t>WLKCH</a:t>
                      </a:r>
                    </a:p>
                  </a:txBody>
                  <a:tcPr marL="9519" marR="9519" marT="951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panose="020B0604020202020204" pitchFamily="34" charset="0"/>
                        </a:rPr>
                        <a:t>2</a:t>
                      </a:r>
                    </a:p>
                  </a:txBody>
                  <a:tcPr marL="9519" marR="9519" marT="951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12</a:t>
                      </a:r>
                    </a:p>
                  </a:txBody>
                  <a:tcPr marL="9519" marR="9519" marT="951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16.7%</a:t>
                      </a:r>
                    </a:p>
                  </a:txBody>
                  <a:tcPr marL="9519" marR="9519" marT="951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980348354"/>
                  </a:ext>
                </a:extLst>
              </a:tr>
              <a:tr h="247985">
                <a:tc>
                  <a:txBody>
                    <a:bodyPr/>
                    <a:lstStyle/>
                    <a:p>
                      <a:pPr algn="l" fontAlgn="b"/>
                      <a:r>
                        <a:rPr lang="en-US" sz="1100" b="0" i="0" u="none" strike="noStrike">
                          <a:solidFill>
                            <a:srgbClr val="000000"/>
                          </a:solidFill>
                          <a:effectLst/>
                          <a:latin typeface="Arial" panose="020B0604020202020204" pitchFamily="34" charset="0"/>
                        </a:rPr>
                        <a:t>El Dorado</a:t>
                      </a:r>
                    </a:p>
                  </a:txBody>
                  <a:tcPr marL="9519" marR="9519" marT="9519"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NRTCN</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panose="020B0604020202020204" pitchFamily="34" charset="0"/>
                        </a:rPr>
                        <a:t>0</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panose="020B0604020202020204" pitchFamily="34" charset="0"/>
                        </a:rPr>
                        <a:t>3</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0.0%</a:t>
                      </a:r>
                    </a:p>
                  </a:txBody>
                  <a:tcPr marL="9519" marR="9519" marT="9519"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5644365"/>
                  </a:ext>
                </a:extLst>
              </a:tr>
              <a:tr h="247985">
                <a:tc>
                  <a:txBody>
                    <a:bodyPr/>
                    <a:lstStyle/>
                    <a:p>
                      <a:pPr algn="l" fontAlgn="b"/>
                      <a:r>
                        <a:rPr lang="en-US" sz="1100" b="0" i="0" u="none" strike="noStrike">
                          <a:solidFill>
                            <a:srgbClr val="000000"/>
                          </a:solidFill>
                          <a:effectLst/>
                          <a:latin typeface="Arial" panose="020B0604020202020204" pitchFamily="34" charset="0"/>
                        </a:rPr>
                        <a:t>Lake</a:t>
                      </a:r>
                    </a:p>
                  </a:txBody>
                  <a:tcPr marL="9519" marR="9519" marT="9519"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MDLCR</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panose="020B0604020202020204" pitchFamily="34" charset="0"/>
                        </a:rPr>
                        <a:t>0</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1</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0.0%</a:t>
                      </a:r>
                    </a:p>
                  </a:txBody>
                  <a:tcPr marL="9519" marR="9519" marT="9519"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9343708"/>
                  </a:ext>
                </a:extLst>
              </a:tr>
              <a:tr h="247985">
                <a:tc>
                  <a:txBody>
                    <a:bodyPr/>
                    <a:lstStyle/>
                    <a:p>
                      <a:pPr algn="l" fontAlgn="b"/>
                      <a:r>
                        <a:rPr lang="en-US" sz="1100" b="0" i="0" u="none" strike="noStrike">
                          <a:solidFill>
                            <a:srgbClr val="000000"/>
                          </a:solidFill>
                          <a:effectLst/>
                          <a:latin typeface="Arial" panose="020B0604020202020204" pitchFamily="34" charset="0"/>
                        </a:rPr>
                        <a:t>NECWA</a:t>
                      </a:r>
                    </a:p>
                  </a:txBody>
                  <a:tcPr marL="9519" marR="9519" marT="9519"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PRPIT</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panose="020B0604020202020204" pitchFamily="34" charset="0"/>
                        </a:rPr>
                        <a:t>0</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11</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0.0%</a:t>
                      </a:r>
                    </a:p>
                  </a:txBody>
                  <a:tcPr marL="9519" marR="9519" marT="9519"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98504"/>
                  </a:ext>
                </a:extLst>
              </a:tr>
              <a:tr h="247985">
                <a:tc>
                  <a:txBody>
                    <a:bodyPr/>
                    <a:lstStyle/>
                    <a:p>
                      <a:pPr algn="l" fontAlgn="b"/>
                      <a:r>
                        <a:rPr lang="en-US" sz="1100" b="0" i="0" u="none" strike="noStrike">
                          <a:solidFill>
                            <a:srgbClr val="000000"/>
                          </a:solidFill>
                          <a:effectLst/>
                          <a:latin typeface="Arial" panose="020B0604020202020204" pitchFamily="34" charset="0"/>
                        </a:rPr>
                        <a:t>PNSSNS</a:t>
                      </a:r>
                    </a:p>
                  </a:txBody>
                  <a:tcPr marL="9519" marR="9519" marT="9519"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CCBRW</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panose="020B0604020202020204" pitchFamily="34" charset="0"/>
                        </a:rPr>
                        <a:t>2</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26</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panose="020B0604020202020204" pitchFamily="34" charset="0"/>
                        </a:rPr>
                        <a:t>7.7%</a:t>
                      </a:r>
                    </a:p>
                  </a:txBody>
                  <a:tcPr marL="9519" marR="9519" marT="9519"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6096697"/>
                  </a:ext>
                </a:extLst>
              </a:tr>
              <a:tr h="236176">
                <a:tc rowSpan="2">
                  <a:txBody>
                    <a:bodyPr/>
                    <a:lstStyle/>
                    <a:p>
                      <a:pPr algn="l" fontAlgn="t"/>
                      <a:r>
                        <a:rPr lang="en-US" sz="1100" b="0" i="0" u="none" strike="noStrike">
                          <a:solidFill>
                            <a:srgbClr val="000000"/>
                          </a:solidFill>
                          <a:effectLst/>
                          <a:latin typeface="Arial" panose="020B0604020202020204" pitchFamily="34" charset="0"/>
                        </a:rPr>
                        <a:t>Sac Amador</a:t>
                      </a:r>
                    </a:p>
                  </a:txBody>
                  <a:tcPr marL="9519" marR="9519" marT="9519" marB="0">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CRTWN</a:t>
                      </a:r>
                    </a:p>
                  </a:txBody>
                  <a:tcPr marL="9519" marR="9519" marT="9519"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panose="020B0604020202020204" pitchFamily="34" charset="0"/>
                        </a:rPr>
                        <a:t>1</a:t>
                      </a:r>
                    </a:p>
                  </a:txBody>
                  <a:tcPr marL="9519" marR="9519" marT="9519"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15</a:t>
                      </a:r>
                    </a:p>
                  </a:txBody>
                  <a:tcPr marL="9519" marR="9519" marT="9519"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panose="020B0604020202020204" pitchFamily="34" charset="0"/>
                        </a:rPr>
                        <a:t>6.7%</a:t>
                      </a:r>
                    </a:p>
                  </a:txBody>
                  <a:tcPr marL="9519" marR="9519" marT="9519"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6537284"/>
                  </a:ext>
                </a:extLst>
              </a:tr>
              <a:tr h="247985">
                <a:tc vMerge="1">
                  <a:txBody>
                    <a:bodyPr/>
                    <a:lstStyle/>
                    <a:p>
                      <a:endParaRPr lang="en-US"/>
                    </a:p>
                  </a:txBody>
                  <a:tcPr/>
                </a:tc>
                <a:tc>
                  <a:txBody>
                    <a:bodyPr/>
                    <a:lstStyle/>
                    <a:p>
                      <a:pPr algn="l" fontAlgn="b"/>
                      <a:r>
                        <a:rPr lang="en-US" sz="1100" b="0" i="0" u="none" strike="noStrike">
                          <a:solidFill>
                            <a:srgbClr val="000000"/>
                          </a:solidFill>
                          <a:effectLst/>
                          <a:latin typeface="Arial" panose="020B0604020202020204" pitchFamily="34" charset="0"/>
                        </a:rPr>
                        <a:t>GIDLR</a:t>
                      </a:r>
                    </a:p>
                  </a:txBody>
                  <a:tcPr marL="9519" marR="9519" marT="951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panose="020B0604020202020204" pitchFamily="34" charset="0"/>
                        </a:rPr>
                        <a:t>0</a:t>
                      </a:r>
                    </a:p>
                  </a:txBody>
                  <a:tcPr marL="9519" marR="9519" marT="951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23</a:t>
                      </a:r>
                    </a:p>
                  </a:txBody>
                  <a:tcPr marL="9519" marR="9519" marT="951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panose="020B0604020202020204" pitchFamily="34" charset="0"/>
                        </a:rPr>
                        <a:t>0.0%</a:t>
                      </a:r>
                    </a:p>
                  </a:txBody>
                  <a:tcPr marL="9519" marR="9519" marT="951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9823651"/>
                  </a:ext>
                </a:extLst>
              </a:tr>
              <a:tr h="247985">
                <a:tc>
                  <a:txBody>
                    <a:bodyPr/>
                    <a:lstStyle/>
                    <a:p>
                      <a:pPr algn="l" fontAlgn="b"/>
                      <a:r>
                        <a:rPr lang="en-US" sz="1100" b="0" i="0" u="none" strike="noStrike">
                          <a:solidFill>
                            <a:srgbClr val="000000"/>
                          </a:solidFill>
                          <a:effectLst/>
                          <a:latin typeface="Arial" panose="020B0604020202020204" pitchFamily="34" charset="0"/>
                        </a:rPr>
                        <a:t>Shasta Tehama</a:t>
                      </a:r>
                    </a:p>
                  </a:txBody>
                  <a:tcPr marL="9519" marR="9519" marT="9519"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ACACR</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panose="020B0604020202020204" pitchFamily="34" charset="0"/>
                        </a:rPr>
                        <a:t>1</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20</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5.0%</a:t>
                      </a:r>
                    </a:p>
                  </a:txBody>
                  <a:tcPr marL="9519" marR="9519" marT="9519"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8277911"/>
                  </a:ext>
                </a:extLst>
              </a:tr>
              <a:tr h="236176">
                <a:tc rowSpan="2">
                  <a:txBody>
                    <a:bodyPr/>
                    <a:lstStyle/>
                    <a:p>
                      <a:pPr algn="l" fontAlgn="t"/>
                      <a:r>
                        <a:rPr lang="en-US" sz="1100" b="0" i="0" u="none" strike="noStrike">
                          <a:solidFill>
                            <a:srgbClr val="000000"/>
                          </a:solidFill>
                          <a:effectLst/>
                          <a:latin typeface="Arial" panose="020B0604020202020204" pitchFamily="34" charset="0"/>
                        </a:rPr>
                        <a:t>Solano</a:t>
                      </a:r>
                    </a:p>
                  </a:txBody>
                  <a:tcPr marL="9519" marR="9519" marT="9519" marB="0">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SSLIB</a:t>
                      </a:r>
                    </a:p>
                  </a:txBody>
                  <a:tcPr marL="9519" marR="9519" marT="9519"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100" b="0" i="0" u="none" strike="noStrike">
                          <a:solidFill>
                            <a:srgbClr val="000000"/>
                          </a:solidFill>
                          <a:effectLst/>
                          <a:latin typeface="Arial" panose="020B0604020202020204" pitchFamily="34" charset="0"/>
                        </a:rPr>
                        <a:t>0</a:t>
                      </a:r>
                    </a:p>
                  </a:txBody>
                  <a:tcPr marL="9519" marR="9519" marT="9519"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17</a:t>
                      </a:r>
                    </a:p>
                  </a:txBody>
                  <a:tcPr marL="9519" marR="9519" marT="9519"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0.0%</a:t>
                      </a:r>
                    </a:p>
                  </a:txBody>
                  <a:tcPr marL="9519" marR="9519" marT="9519"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9479765"/>
                  </a:ext>
                </a:extLst>
              </a:tr>
              <a:tr h="247985">
                <a:tc vMerge="1">
                  <a:txBody>
                    <a:bodyPr/>
                    <a:lstStyle/>
                    <a:p>
                      <a:endParaRPr lang="en-US"/>
                    </a:p>
                  </a:txBody>
                  <a:tcPr/>
                </a:tc>
                <a:tc>
                  <a:txBody>
                    <a:bodyPr/>
                    <a:lstStyle/>
                    <a:p>
                      <a:pPr algn="l" fontAlgn="b"/>
                      <a:r>
                        <a:rPr lang="en-US" sz="1100" b="0" i="0" u="none" strike="noStrike">
                          <a:solidFill>
                            <a:srgbClr val="000000"/>
                          </a:solidFill>
                          <a:effectLst/>
                          <a:latin typeface="Arial" panose="020B0604020202020204" pitchFamily="34" charset="0"/>
                        </a:rPr>
                        <a:t>UCBRD</a:t>
                      </a:r>
                    </a:p>
                  </a:txBody>
                  <a:tcPr marL="9519" marR="9519" marT="951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panose="020B0604020202020204" pitchFamily="34" charset="0"/>
                        </a:rPr>
                        <a:t>3</a:t>
                      </a:r>
                    </a:p>
                  </a:txBody>
                  <a:tcPr marL="9519" marR="9519" marT="951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28</a:t>
                      </a:r>
                    </a:p>
                  </a:txBody>
                  <a:tcPr marL="9519" marR="9519" marT="9519"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Arial" panose="020B0604020202020204" pitchFamily="34" charset="0"/>
                        </a:rPr>
                        <a:t>10.7%</a:t>
                      </a:r>
                    </a:p>
                  </a:txBody>
                  <a:tcPr marL="9519" marR="9519" marT="951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111029070"/>
                  </a:ext>
                </a:extLst>
              </a:tr>
              <a:tr h="247985">
                <a:tc>
                  <a:txBody>
                    <a:bodyPr/>
                    <a:lstStyle/>
                    <a:p>
                      <a:pPr algn="l" fontAlgn="b"/>
                      <a:r>
                        <a:rPr lang="en-US" sz="1100" b="0" i="0" u="none" strike="noStrike">
                          <a:solidFill>
                            <a:srgbClr val="000000"/>
                          </a:solidFill>
                          <a:effectLst/>
                          <a:latin typeface="Arial" panose="020B0604020202020204" pitchFamily="34" charset="0"/>
                        </a:rPr>
                        <a:t>Yolo</a:t>
                      </a:r>
                    </a:p>
                  </a:txBody>
                  <a:tcPr marL="9519" marR="9519" marT="9519"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rial" panose="020B0604020202020204" pitchFamily="34" charset="0"/>
                        </a:rPr>
                        <a:t>WLSPL</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Arial" panose="020B0604020202020204" pitchFamily="34" charset="0"/>
                        </a:rPr>
                        <a:t>1</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16</a:t>
                      </a:r>
                    </a:p>
                  </a:txBody>
                  <a:tcPr marL="9519" marR="9519" marT="951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Arial" panose="020B0604020202020204" pitchFamily="34" charset="0"/>
                        </a:rPr>
                        <a:t>6.3%</a:t>
                      </a:r>
                    </a:p>
                  </a:txBody>
                  <a:tcPr marL="9519" marR="9519" marT="9519"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2074539"/>
                  </a:ext>
                </a:extLst>
              </a:tr>
            </a:tbl>
          </a:graphicData>
        </a:graphic>
      </p:graphicFrame>
      <p:graphicFrame>
        <p:nvGraphicFramePr>
          <p:cNvPr id="7" name="Table 6">
            <a:extLst>
              <a:ext uri="{FF2B5EF4-FFF2-40B4-BE49-F238E27FC236}">
                <a16:creationId xmlns:a16="http://schemas.microsoft.com/office/drawing/2014/main" id="{DF3AE35D-AD05-5E88-3FF4-52D83871BBA4}"/>
              </a:ext>
            </a:extLst>
          </p:cNvPr>
          <p:cNvGraphicFramePr>
            <a:graphicFrameLocks noGrp="1"/>
          </p:cNvGraphicFramePr>
          <p:nvPr/>
        </p:nvGraphicFramePr>
        <p:xfrm>
          <a:off x="843256" y="5654103"/>
          <a:ext cx="4657258" cy="571050"/>
        </p:xfrm>
        <a:graphic>
          <a:graphicData uri="http://schemas.openxmlformats.org/drawingml/2006/table">
            <a:tbl>
              <a:tblPr/>
              <a:tblGrid>
                <a:gridCol w="1116727">
                  <a:extLst>
                    <a:ext uri="{9D8B030D-6E8A-4147-A177-3AD203B41FA5}">
                      <a16:colId xmlns:a16="http://schemas.microsoft.com/office/drawing/2014/main" val="1913400084"/>
                    </a:ext>
                  </a:extLst>
                </a:gridCol>
                <a:gridCol w="1142106">
                  <a:extLst>
                    <a:ext uri="{9D8B030D-6E8A-4147-A177-3AD203B41FA5}">
                      <a16:colId xmlns:a16="http://schemas.microsoft.com/office/drawing/2014/main" val="3658636177"/>
                    </a:ext>
                  </a:extLst>
                </a:gridCol>
                <a:gridCol w="1319768">
                  <a:extLst>
                    <a:ext uri="{9D8B030D-6E8A-4147-A177-3AD203B41FA5}">
                      <a16:colId xmlns:a16="http://schemas.microsoft.com/office/drawing/2014/main" val="4078256818"/>
                    </a:ext>
                  </a:extLst>
                </a:gridCol>
                <a:gridCol w="1078657">
                  <a:extLst>
                    <a:ext uri="{9D8B030D-6E8A-4147-A177-3AD203B41FA5}">
                      <a16:colId xmlns:a16="http://schemas.microsoft.com/office/drawing/2014/main" val="357993347"/>
                    </a:ext>
                  </a:extLst>
                </a:gridCol>
              </a:tblGrid>
              <a:tr h="190350">
                <a:tc>
                  <a:txBody>
                    <a:bodyPr/>
                    <a:lstStyle/>
                    <a:p>
                      <a:pPr algn="l" fontAlgn="b"/>
                      <a:r>
                        <a:rPr lang="en-US" sz="1000" b="0" i="0" u="none" strike="noStrike">
                          <a:solidFill>
                            <a:srgbClr val="000000"/>
                          </a:solidFill>
                          <a:effectLst/>
                          <a:latin typeface="Arial" panose="020B0604020202020204" pitchFamily="34" charset="0"/>
                        </a:rPr>
                        <a:t>Integration Site</a:t>
                      </a:r>
                    </a:p>
                  </a:txBody>
                  <a:tcPr marL="9519" marR="9519" marT="9519" marB="0" anchor="b">
                    <a:lnL>
                      <a:noFill/>
                    </a:lnL>
                    <a:lnR>
                      <a:noFill/>
                    </a:lnR>
                    <a:lnT>
                      <a:noFill/>
                    </a:lnT>
                    <a:lnB>
                      <a:noFill/>
                    </a:lnB>
                    <a:solidFill>
                      <a:srgbClr val="92D05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9519" marR="9519" marT="9519"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19" marR="9519" marT="9519" marB="0" anchor="b">
                    <a:lnL>
                      <a:noFill/>
                    </a:lnL>
                    <a:lnR>
                      <a:noFill/>
                    </a:lnR>
                    <a:lnT>
                      <a:noFill/>
                    </a:lnT>
                    <a:lnB>
                      <a:noFill/>
                    </a:lnB>
                  </a:tcPr>
                </a:tc>
                <a:tc>
                  <a:txBody>
                    <a:bodyPr/>
                    <a:lstStyle/>
                    <a:p>
                      <a:pPr algn="l" fontAlgn="b"/>
                      <a:endParaRPr lang="en-US" sz="1000" b="0" i="0" u="none" strike="noStrike">
                        <a:solidFill>
                          <a:srgbClr val="000000"/>
                        </a:solidFill>
                        <a:effectLst/>
                        <a:latin typeface="Arial" panose="020B0604020202020204" pitchFamily="34" charset="0"/>
                      </a:endParaRPr>
                    </a:p>
                  </a:txBody>
                  <a:tcPr marL="9519" marR="9519" marT="9519" marB="0" anchor="b">
                    <a:lnL>
                      <a:noFill/>
                    </a:lnL>
                    <a:lnR>
                      <a:noFill/>
                    </a:lnR>
                    <a:lnT>
                      <a:noFill/>
                    </a:lnT>
                    <a:lnB>
                      <a:noFill/>
                    </a:lnB>
                  </a:tcPr>
                </a:tc>
                <a:extLst>
                  <a:ext uri="{0D108BD9-81ED-4DB2-BD59-A6C34878D82A}">
                    <a16:rowId xmlns:a16="http://schemas.microsoft.com/office/drawing/2014/main" val="692036048"/>
                  </a:ext>
                </a:extLst>
              </a:tr>
              <a:tr h="190350">
                <a:tc gridSpan="4">
                  <a:txBody>
                    <a:bodyPr/>
                    <a:lstStyle/>
                    <a:p>
                      <a:pPr algn="l" fontAlgn="b"/>
                      <a:r>
                        <a:rPr lang="en-US" sz="1000" b="0" i="0" u="none" strike="noStrike" dirty="0">
                          <a:solidFill>
                            <a:srgbClr val="000000"/>
                          </a:solidFill>
                          <a:effectLst/>
                          <a:latin typeface="Arial" panose="020B0604020202020204" pitchFamily="34" charset="0"/>
                        </a:rPr>
                        <a:t>*Analysis of pyrethroids was performed because PUR data show that pyrethroids</a:t>
                      </a:r>
                    </a:p>
                  </a:txBody>
                  <a:tcPr marL="9519" marR="9519" marT="9519"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18639602"/>
                  </a:ext>
                </a:extLst>
              </a:tr>
              <a:tr h="190350">
                <a:tc gridSpan="3">
                  <a:txBody>
                    <a:bodyPr/>
                    <a:lstStyle/>
                    <a:p>
                      <a:pPr algn="l" fontAlgn="b"/>
                      <a:r>
                        <a:rPr lang="en-US" sz="1000" b="0" i="0" u="none" strike="noStrike" dirty="0">
                          <a:solidFill>
                            <a:srgbClr val="000000"/>
                          </a:solidFill>
                          <a:effectLst/>
                          <a:latin typeface="Arial" panose="020B0604020202020204" pitchFamily="34" charset="0"/>
                        </a:rPr>
                        <a:t>are applied in a particular drainage during a particular month</a:t>
                      </a:r>
                    </a:p>
                  </a:txBody>
                  <a:tcPr marL="9519" marR="9519" marT="9519"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9519" marR="9519" marT="9519" marB="0" anchor="b">
                    <a:lnL>
                      <a:noFill/>
                    </a:lnL>
                    <a:lnR>
                      <a:noFill/>
                    </a:lnR>
                    <a:lnT>
                      <a:noFill/>
                    </a:lnT>
                    <a:lnB>
                      <a:noFill/>
                    </a:lnB>
                  </a:tcPr>
                </a:tc>
                <a:extLst>
                  <a:ext uri="{0D108BD9-81ED-4DB2-BD59-A6C34878D82A}">
                    <a16:rowId xmlns:a16="http://schemas.microsoft.com/office/drawing/2014/main" val="2322760085"/>
                  </a:ext>
                </a:extLst>
              </a:tr>
            </a:tbl>
          </a:graphicData>
        </a:graphic>
      </p:graphicFrame>
      <p:sp>
        <p:nvSpPr>
          <p:cNvPr id="8" name="Content Placeholder 2">
            <a:extLst>
              <a:ext uri="{FF2B5EF4-FFF2-40B4-BE49-F238E27FC236}">
                <a16:creationId xmlns:a16="http://schemas.microsoft.com/office/drawing/2014/main" id="{56B430C9-A9A0-E9AA-BA2F-061FBED67FDD}"/>
              </a:ext>
            </a:extLst>
          </p:cNvPr>
          <p:cNvSpPr txBox="1">
            <a:spLocks/>
          </p:cNvSpPr>
          <p:nvPr/>
        </p:nvSpPr>
        <p:spPr>
          <a:xfrm>
            <a:off x="8226345" y="1244361"/>
            <a:ext cx="3291501" cy="4409743"/>
          </a:xfrm>
          <a:prstGeom prst="rect">
            <a:avLst/>
          </a:prstGeom>
          <a:ln/>
        </p:spPr>
        <p:style>
          <a:lnRef idx="2">
            <a:schemeClr val="accent2"/>
          </a:lnRef>
          <a:fillRef idx="1">
            <a:schemeClr val="lt1"/>
          </a:fillRef>
          <a:effectRef idx="0">
            <a:schemeClr val="accent2"/>
          </a:effectRef>
          <a:fontRef idx="minor">
            <a:schemeClr val="dk1"/>
          </a:fontRef>
        </p:style>
        <p:txBody>
          <a:bodyPr vert="horz" lIns="0" tIns="45684" rIns="0" bIns="45684" rtlCol="0" anchor="ctr">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0928" lvl="1" indent="0" defTabSz="913578">
              <a:buClr>
                <a:srgbClr val="3494BA"/>
              </a:buClr>
              <a:buNone/>
            </a:pPr>
            <a:r>
              <a:rPr lang="en-US" sz="1997" b="1" i="1" u="sng" dirty="0">
                <a:solidFill>
                  <a:prstClr val="black">
                    <a:lumMod val="85000"/>
                    <a:lumOff val="15000"/>
                  </a:prstClr>
                </a:solidFill>
                <a:latin typeface="Bahnschrift" panose="020B0502040204020203" pitchFamily="34" charset="0"/>
              </a:rPr>
              <a:t>1. Cypermethrin</a:t>
            </a:r>
            <a:r>
              <a:rPr lang="en-US" sz="1797" b="1" i="1" u="sng" dirty="0">
                <a:solidFill>
                  <a:prstClr val="black">
                    <a:lumMod val="85000"/>
                    <a:lumOff val="15000"/>
                  </a:prstClr>
                </a:solidFill>
                <a:latin typeface="Bahnschrift" panose="020B0502040204020203" pitchFamily="34" charset="0"/>
              </a:rPr>
              <a:t> </a:t>
            </a:r>
          </a:p>
          <a:p>
            <a:pPr marL="200928" lvl="1" indent="0" defTabSz="913578">
              <a:buClr>
                <a:srgbClr val="3494BA"/>
              </a:buClr>
              <a:buNone/>
            </a:pPr>
            <a:r>
              <a:rPr lang="en-US" sz="1797" i="1" dirty="0">
                <a:solidFill>
                  <a:prstClr val="black">
                    <a:lumMod val="85000"/>
                    <a:lumOff val="15000"/>
                  </a:prstClr>
                </a:solidFill>
                <a:latin typeface="Bahnschrift" panose="020B0502040204020203" pitchFamily="34" charset="0"/>
              </a:rPr>
              <a:t>Mustang</a:t>
            </a:r>
          </a:p>
          <a:p>
            <a:pPr marL="200928" lvl="1" indent="0" defTabSz="913578">
              <a:buClr>
                <a:srgbClr val="3494BA"/>
              </a:buClr>
              <a:buNone/>
            </a:pPr>
            <a:r>
              <a:rPr lang="en-US" sz="1997" b="1" i="1" u="sng" dirty="0">
                <a:solidFill>
                  <a:prstClr val="black">
                    <a:lumMod val="85000"/>
                    <a:lumOff val="15000"/>
                  </a:prstClr>
                </a:solidFill>
                <a:latin typeface="Bahnschrift" panose="020B0502040204020203" pitchFamily="34" charset="0"/>
              </a:rPr>
              <a:t>2. Lambda-Cyhalothrin</a:t>
            </a:r>
          </a:p>
          <a:p>
            <a:pPr marL="200928" lvl="1" indent="0" defTabSz="913578">
              <a:buClr>
                <a:srgbClr val="3494BA"/>
              </a:buClr>
              <a:buNone/>
            </a:pPr>
            <a:r>
              <a:rPr lang="en-US" sz="1797" i="1" dirty="0">
                <a:solidFill>
                  <a:prstClr val="black">
                    <a:lumMod val="85000"/>
                    <a:lumOff val="15000"/>
                  </a:prstClr>
                </a:solidFill>
                <a:latin typeface="Bahnschrift" panose="020B0502040204020203" pitchFamily="34" charset="0"/>
              </a:rPr>
              <a:t>Warrior, Lambda-Cy</a:t>
            </a:r>
          </a:p>
          <a:p>
            <a:pPr marL="200928" lvl="1" indent="0" defTabSz="913578">
              <a:buClr>
                <a:srgbClr val="3494BA"/>
              </a:buClr>
              <a:buNone/>
            </a:pPr>
            <a:r>
              <a:rPr lang="en-US" sz="1997" b="1" i="1" u="sng" dirty="0">
                <a:solidFill>
                  <a:prstClr val="black">
                    <a:lumMod val="85000"/>
                    <a:lumOff val="15000"/>
                  </a:prstClr>
                </a:solidFill>
                <a:latin typeface="Bahnschrift" panose="020B0502040204020203" pitchFamily="34" charset="0"/>
              </a:rPr>
              <a:t>3. Bifenthrin</a:t>
            </a:r>
            <a:endParaRPr lang="en-US" sz="1797" b="1" i="1" u="sng" dirty="0">
              <a:solidFill>
                <a:prstClr val="black">
                  <a:lumMod val="85000"/>
                  <a:lumOff val="15000"/>
                </a:prstClr>
              </a:solidFill>
              <a:latin typeface="Bahnschrift" panose="020B0502040204020203" pitchFamily="34" charset="0"/>
            </a:endParaRPr>
          </a:p>
          <a:p>
            <a:pPr marL="200928" lvl="1" indent="0" defTabSz="913578">
              <a:buClr>
                <a:srgbClr val="3494BA"/>
              </a:buClr>
              <a:buNone/>
            </a:pPr>
            <a:r>
              <a:rPr lang="en-US" sz="1797" i="1" dirty="0">
                <a:solidFill>
                  <a:prstClr val="black">
                    <a:lumMod val="85000"/>
                    <a:lumOff val="15000"/>
                  </a:prstClr>
                </a:solidFill>
                <a:latin typeface="Bahnschrift" panose="020B0502040204020203" pitchFamily="34" charset="0"/>
              </a:rPr>
              <a:t>Brigade, </a:t>
            </a:r>
            <a:r>
              <a:rPr lang="en-US" sz="1797" i="1" dirty="0" err="1">
                <a:solidFill>
                  <a:prstClr val="black">
                    <a:lumMod val="85000"/>
                    <a:lumOff val="15000"/>
                  </a:prstClr>
                </a:solidFill>
                <a:latin typeface="Bahnschrift" panose="020B0502040204020203" pitchFamily="34" charset="0"/>
              </a:rPr>
              <a:t>Bifenture</a:t>
            </a:r>
            <a:r>
              <a:rPr lang="en-US" sz="1797" i="1" dirty="0">
                <a:solidFill>
                  <a:prstClr val="black">
                    <a:lumMod val="85000"/>
                    <a:lumOff val="15000"/>
                  </a:prstClr>
                </a:solidFill>
                <a:latin typeface="Bahnschrift" panose="020B0502040204020203" pitchFamily="34" charset="0"/>
              </a:rPr>
              <a:t>, Capture, Fanfare</a:t>
            </a:r>
          </a:p>
          <a:p>
            <a:pPr marL="200928" lvl="1" indent="0" defTabSz="913578">
              <a:buClr>
                <a:srgbClr val="3494BA"/>
              </a:buClr>
              <a:buNone/>
            </a:pPr>
            <a:r>
              <a:rPr lang="en-US" sz="1997" b="1" i="1" u="sng" dirty="0">
                <a:solidFill>
                  <a:prstClr val="black">
                    <a:lumMod val="85000"/>
                    <a:lumOff val="15000"/>
                  </a:prstClr>
                </a:solidFill>
                <a:latin typeface="Bahnschrift" panose="020B0502040204020203" pitchFamily="34" charset="0"/>
              </a:rPr>
              <a:t>4. </a:t>
            </a:r>
            <a:r>
              <a:rPr lang="en-US" sz="1997" b="1" i="1" u="sng" dirty="0" err="1">
                <a:solidFill>
                  <a:prstClr val="black">
                    <a:lumMod val="85000"/>
                    <a:lumOff val="15000"/>
                  </a:prstClr>
                </a:solidFill>
                <a:latin typeface="Bahnschrift" panose="020B0502040204020203" pitchFamily="34" charset="0"/>
              </a:rPr>
              <a:t>Esfenvalterate</a:t>
            </a:r>
            <a:endParaRPr lang="en-US" sz="1797" b="1" i="1" u="sng" dirty="0">
              <a:solidFill>
                <a:prstClr val="black">
                  <a:lumMod val="85000"/>
                  <a:lumOff val="15000"/>
                </a:prstClr>
              </a:solidFill>
              <a:latin typeface="Bahnschrift" panose="020B0502040204020203" pitchFamily="34" charset="0"/>
            </a:endParaRPr>
          </a:p>
          <a:p>
            <a:pPr marL="200928" lvl="1" indent="0" defTabSz="913578">
              <a:buClr>
                <a:srgbClr val="3494BA"/>
              </a:buClr>
              <a:buNone/>
            </a:pPr>
            <a:r>
              <a:rPr lang="en-US" sz="1797" i="1" dirty="0">
                <a:solidFill>
                  <a:prstClr val="black">
                    <a:lumMod val="85000"/>
                    <a:lumOff val="15000"/>
                  </a:prstClr>
                </a:solidFill>
                <a:latin typeface="Bahnschrift" panose="020B0502040204020203" pitchFamily="34" charset="0"/>
              </a:rPr>
              <a:t>Du Pont Asana</a:t>
            </a:r>
          </a:p>
          <a:p>
            <a:pPr marL="200928" lvl="1" indent="0" defTabSz="913578">
              <a:buClr>
                <a:srgbClr val="3494BA"/>
              </a:buClr>
              <a:buNone/>
            </a:pPr>
            <a:r>
              <a:rPr lang="en-US" sz="1997" b="1" i="1" u="sng" dirty="0">
                <a:solidFill>
                  <a:prstClr val="black">
                    <a:lumMod val="85000"/>
                    <a:lumOff val="15000"/>
                  </a:prstClr>
                </a:solidFill>
                <a:latin typeface="Bahnschrift" panose="020B0502040204020203" pitchFamily="34" charset="0"/>
              </a:rPr>
              <a:t>5. Permethrin</a:t>
            </a:r>
            <a:endParaRPr lang="en-US" sz="1797" b="1" i="1" u="sng" dirty="0">
              <a:solidFill>
                <a:prstClr val="black">
                  <a:lumMod val="85000"/>
                  <a:lumOff val="15000"/>
                </a:prstClr>
              </a:solidFill>
              <a:latin typeface="Bahnschrift" panose="020B0502040204020203" pitchFamily="34" charset="0"/>
            </a:endParaRPr>
          </a:p>
          <a:p>
            <a:pPr marL="200928" lvl="1" indent="0" defTabSz="913578">
              <a:buClr>
                <a:srgbClr val="3494BA"/>
              </a:buClr>
              <a:buNone/>
            </a:pPr>
            <a:r>
              <a:rPr lang="en-US" sz="1797" i="1" dirty="0" err="1">
                <a:solidFill>
                  <a:prstClr val="black">
                    <a:lumMod val="85000"/>
                    <a:lumOff val="15000"/>
                  </a:prstClr>
                </a:solidFill>
                <a:latin typeface="Bahnschrift" panose="020B0502040204020203" pitchFamily="34" charset="0"/>
              </a:rPr>
              <a:t>Permastar</a:t>
            </a:r>
            <a:endParaRPr lang="en-US" sz="1797" i="1" dirty="0">
              <a:solidFill>
                <a:prstClr val="black">
                  <a:lumMod val="85000"/>
                  <a:lumOff val="15000"/>
                </a:prstClr>
              </a:solidFill>
              <a:latin typeface="Bahnschrift" panose="020B0502040204020203" pitchFamily="34" charset="0"/>
            </a:endParaRPr>
          </a:p>
          <a:p>
            <a:pPr marL="200928" lvl="1" indent="0" defTabSz="913578">
              <a:buClr>
                <a:srgbClr val="3494BA"/>
              </a:buClr>
              <a:buNone/>
            </a:pPr>
            <a:r>
              <a:rPr lang="en-US" sz="1997" b="1" i="1" u="sng" dirty="0">
                <a:solidFill>
                  <a:prstClr val="black">
                    <a:lumMod val="85000"/>
                    <a:lumOff val="15000"/>
                  </a:prstClr>
                </a:solidFill>
                <a:latin typeface="Bahnschrift" panose="020B0502040204020203" pitchFamily="34" charset="0"/>
              </a:rPr>
              <a:t>6. Cyfluthrin</a:t>
            </a:r>
            <a:endParaRPr lang="en-US" sz="1797" b="1" i="1" u="sng" dirty="0">
              <a:solidFill>
                <a:prstClr val="black">
                  <a:lumMod val="85000"/>
                  <a:lumOff val="15000"/>
                </a:prstClr>
              </a:solidFill>
              <a:latin typeface="Bahnschrift" panose="020B0502040204020203" pitchFamily="34" charset="0"/>
            </a:endParaRPr>
          </a:p>
          <a:p>
            <a:pPr marL="200928" lvl="1" indent="0" defTabSz="913578">
              <a:buClr>
                <a:srgbClr val="3494BA"/>
              </a:buClr>
              <a:buNone/>
            </a:pPr>
            <a:r>
              <a:rPr lang="en-US" sz="1797" i="1" dirty="0">
                <a:solidFill>
                  <a:prstClr val="black">
                    <a:lumMod val="85000"/>
                    <a:lumOff val="15000"/>
                  </a:prstClr>
                </a:solidFill>
                <a:latin typeface="Bahnschrift" panose="020B0502040204020203" pitchFamily="34" charset="0"/>
              </a:rPr>
              <a:t>Tombstone</a:t>
            </a:r>
            <a:endParaRPr lang="en-US" sz="1600" dirty="0">
              <a:solidFill>
                <a:prstClr val="black">
                  <a:lumMod val="85000"/>
                  <a:lumOff val="15000"/>
                </a:prstClr>
              </a:solidFill>
              <a:latin typeface="Bahnschrift" panose="020B0502040204020203" pitchFamily="34" charset="0"/>
            </a:endParaRPr>
          </a:p>
        </p:txBody>
      </p:sp>
      <p:pic>
        <p:nvPicPr>
          <p:cNvPr id="4" name="Audio 3">
            <a:hlinkClick r:id="" action="ppaction://media"/>
            <a:extLst>
              <a:ext uri="{FF2B5EF4-FFF2-40B4-BE49-F238E27FC236}">
                <a16:creationId xmlns:a16="http://schemas.microsoft.com/office/drawing/2014/main" id="{6264D41B-01C1-D30E-CEFD-A227DFDAC0B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935" t="-90588" r="-199935" b="-90588"/>
          <a:stretch>
            <a:fillRect/>
          </a:stretch>
        </p:blipFill>
        <p:spPr>
          <a:xfrm>
            <a:off x="9141619" y="5143723"/>
            <a:ext cx="3047206" cy="1714053"/>
          </a:xfrm>
          <a:prstGeom prst="rect">
            <a:avLst/>
          </a:prstGeom>
        </p:spPr>
      </p:pic>
    </p:spTree>
    <p:extLst>
      <p:ext uri="{BB962C8B-B14F-4D97-AF65-F5344CB8AC3E}">
        <p14:creationId xmlns:p14="http://schemas.microsoft.com/office/powerpoint/2010/main" val="3023416413"/>
      </p:ext>
    </p:extLst>
  </p:cSld>
  <p:clrMapOvr>
    <a:masterClrMapping/>
  </p:clrMapOvr>
  <mc:AlternateContent xmlns:mc="http://schemas.openxmlformats.org/markup-compatibility/2006" xmlns:p14="http://schemas.microsoft.com/office/powerpoint/2010/main">
    <mc:Choice Requires="p14">
      <p:transition spd="med" p14:dur="700" advTm="37833">
        <p:fade/>
      </p:transition>
    </mc:Choice>
    <mc:Fallback xmlns="">
      <p:transition spd="med" advTm="378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etrospec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1360511</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TP102801114</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706531</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20563B-C646-42AF-9D0D-76DF086793C3}">
  <ds:schemaRefs>
    <ds:schemaRef ds:uri="http://schemas.microsoft.com/sharepoint/v3/contenttype/forms"/>
  </ds:schemaRefs>
</ds:datastoreItem>
</file>

<file path=customXml/itemProps2.xml><?xml version="1.0" encoding="utf-8"?>
<ds:datastoreItem xmlns:ds="http://schemas.openxmlformats.org/officeDocument/2006/customXml" ds:itemID="{C335E791-7449-4708-8DE9-182EC4D8A134}">
  <ds:schemaRefs>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http://purl.org/dc/elements/1.1/"/>
    <ds:schemaRef ds:uri="4873beb7-5857-4685-be1f-d57550cc96cc"/>
    <ds:schemaRef ds:uri="http://purl.org/dc/term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EB9514F-6A45-47F4-BC6D-A865E29717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64893</TotalTime>
  <Words>4656</Words>
  <Application>Microsoft Office PowerPoint</Application>
  <PresentationFormat>Custom</PresentationFormat>
  <Paragraphs>428</Paragraphs>
  <Slides>21</Slides>
  <Notes>20</Notes>
  <HiddenSlides>0</HiddenSlides>
  <MMClips>21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Bahnschrift</vt:lpstr>
      <vt:lpstr>Bahnschrift Condensed</vt:lpstr>
      <vt:lpstr>Bahnschrift SemiBold</vt:lpstr>
      <vt:lpstr>Calibri</vt:lpstr>
      <vt:lpstr>Century</vt:lpstr>
      <vt:lpstr>Ebrima</vt:lpstr>
      <vt:lpstr>Franklin Gothic Book</vt:lpstr>
      <vt:lpstr>Franklin Gothic Medium</vt:lpstr>
      <vt:lpstr>Symbol</vt:lpstr>
      <vt:lpstr>Wingdings</vt:lpstr>
      <vt:lpstr>Retrospect</vt:lpstr>
      <vt:lpstr>The Sacramento Valley Water Quality Coalition</vt:lpstr>
      <vt:lpstr>PowerPoint Presentation</vt:lpstr>
      <vt:lpstr>Overview</vt:lpstr>
      <vt:lpstr>The Irrigated Lands Regulatory Program</vt:lpstr>
      <vt:lpstr>Sacramento Valley Water Quality Coalition</vt:lpstr>
      <vt:lpstr>PowerPoint Presentation</vt:lpstr>
      <vt:lpstr>Surface Water Monitoring</vt:lpstr>
      <vt:lpstr>2024 Monitoring Year (October – September)</vt:lpstr>
      <vt:lpstr>PowerPoint Presentation</vt:lpstr>
      <vt:lpstr>Monitoring for Pyrethroid Pesticides</vt:lpstr>
      <vt:lpstr>PowerPoint Presentation</vt:lpstr>
      <vt:lpstr>Looking Ahead to the  2025 Monitoring Year</vt:lpstr>
      <vt:lpstr>Coalition Member Requirements</vt:lpstr>
      <vt:lpstr>PowerPoint Presentation</vt:lpstr>
      <vt:lpstr>Consequences for Failure to Complete Annual Reporting ON TIME</vt:lpstr>
      <vt:lpstr>Grower Self-Certification Trainings</vt:lpstr>
      <vt:lpstr>Annual Fees and Dues</vt:lpstr>
      <vt:lpstr>On-Farm Active Drinking Water Well Monitoring Program</vt:lpstr>
      <vt:lpstr>PowerPoint Presentation</vt:lpstr>
      <vt:lpstr>For More Information…</vt:lpstr>
      <vt:lpstr>The Sacramento Valley Water Quality Coalition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Sacramento Valley Water Quality Coalition</dc:title>
  <dc:creator>Chelsie Nakasone</dc:creator>
  <cp:lastModifiedBy>Chelsie Nakasone</cp:lastModifiedBy>
  <cp:revision>106</cp:revision>
  <dcterms:created xsi:type="dcterms:W3CDTF">2020-08-06T21:41:35Z</dcterms:created>
  <dcterms:modified xsi:type="dcterms:W3CDTF">2024-12-12T18:41:30Z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